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24"/>
  </p:notesMasterIdLst>
  <p:sldIdLst>
    <p:sldId id="256" r:id="rId2"/>
    <p:sldId id="278" r:id="rId3"/>
    <p:sldId id="281" r:id="rId4"/>
    <p:sldId id="280" r:id="rId5"/>
    <p:sldId id="279" r:id="rId6"/>
    <p:sldId id="261" r:id="rId7"/>
    <p:sldId id="262" r:id="rId8"/>
    <p:sldId id="263" r:id="rId9"/>
    <p:sldId id="264" r:id="rId10"/>
    <p:sldId id="265" r:id="rId11"/>
    <p:sldId id="268" r:id="rId12"/>
    <p:sldId id="272" r:id="rId13"/>
    <p:sldId id="273" r:id="rId14"/>
    <p:sldId id="269" r:id="rId15"/>
    <p:sldId id="266" r:id="rId16"/>
    <p:sldId id="258" r:id="rId17"/>
    <p:sldId id="259" r:id="rId18"/>
    <p:sldId id="260" r:id="rId19"/>
    <p:sldId id="270" r:id="rId20"/>
    <p:sldId id="276" r:id="rId21"/>
    <p:sldId id="277" r:id="rId22"/>
    <p:sldId id="25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50" autoAdjust="0"/>
    <p:restoredTop sz="74738" autoAdjust="0"/>
  </p:normalViewPr>
  <p:slideViewPr>
    <p:cSldViewPr snapToGrid="0">
      <p:cViewPr varScale="1">
        <p:scale>
          <a:sx n="80" d="100"/>
          <a:sy n="80" d="100"/>
        </p:scale>
        <p:origin x="20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ADF104-1B62-4D63-978A-D28554D8A3A5}"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B50FD-0B37-48F9-9BE0-4D73396754CC}" type="slidenum">
              <a:rPr lang="en-US" smtClean="0"/>
              <a:t>‹#›</a:t>
            </a:fld>
            <a:endParaRPr lang="en-US"/>
          </a:p>
        </p:txBody>
      </p:sp>
    </p:spTree>
    <p:extLst>
      <p:ext uri="{BB962C8B-B14F-4D97-AF65-F5344CB8AC3E}">
        <p14:creationId xmlns:p14="http://schemas.microsoft.com/office/powerpoint/2010/main" val="219476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hlbi.nih.gov/health/educational/wecan/reduce-screen-time/index.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dirty="0"/>
              <a:t>Introductions </a:t>
            </a:r>
          </a:p>
          <a:p>
            <a:r>
              <a:rPr lang="en-US" dirty="0"/>
              <a:t>We are very pleased to partner with the Rosemead School District to present this presentation on the Dangers of Unmonitored Internet Access for Children. This presentation was originally developed for parents of high school students, so we have revised it, but there may be sensitive content that is new to you</a:t>
            </a:r>
            <a:r>
              <a:rPr lang="en-US"/>
              <a:t>. </a:t>
            </a:r>
            <a:endParaRPr lang="en-US" dirty="0"/>
          </a:p>
          <a:p>
            <a:endParaRPr lang="en-US" dirty="0"/>
          </a:p>
        </p:txBody>
      </p:sp>
      <p:sp>
        <p:nvSpPr>
          <p:cNvPr id="4" name="Slide Number Placeholder 3"/>
          <p:cNvSpPr>
            <a:spLocks noGrp="1"/>
          </p:cNvSpPr>
          <p:nvPr>
            <p:ph type="sldNum" sz="quarter" idx="10"/>
          </p:nvPr>
        </p:nvSpPr>
        <p:spPr/>
        <p:txBody>
          <a:bodyPr/>
          <a:lstStyle/>
          <a:p>
            <a:fld id="{9EBB50FD-0B37-48F9-9BE0-4D73396754CC}" type="slidenum">
              <a:rPr lang="en-US" smtClean="0"/>
              <a:t>1</a:t>
            </a:fld>
            <a:endParaRPr lang="en-US"/>
          </a:p>
        </p:txBody>
      </p:sp>
    </p:spTree>
    <p:extLst>
      <p:ext uri="{BB962C8B-B14F-4D97-AF65-F5344CB8AC3E}">
        <p14:creationId xmlns:p14="http://schemas.microsoft.com/office/powerpoint/2010/main" val="3197927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 This content was originally developed for high school parent workshops, so it may be newer information to you. There may be sensitive content that you will have questions about. Please feel free to ask questions. </a:t>
            </a:r>
          </a:p>
          <a:p>
            <a:endParaRPr lang="en-US" dirty="0"/>
          </a:p>
          <a:p>
            <a:r>
              <a:rPr lang="en-US" dirty="0"/>
              <a:t>We often think of predators lurking around in the real</a:t>
            </a:r>
            <a:r>
              <a:rPr lang="en-US" baseline="0" dirty="0"/>
              <a:t> world, stalking kids, or following them home from school. </a:t>
            </a:r>
          </a:p>
          <a:p>
            <a:r>
              <a:rPr lang="en-US" baseline="0" dirty="0"/>
              <a:t>Online Predators have direct access to unsuspecting children via e-mail, instant messaging, social networking sites, and chat rooms simplifying the predator’s efforts to contact and groom children. </a:t>
            </a:r>
          </a:p>
          <a:p>
            <a:endParaRPr lang="en-US" baseline="0" dirty="0"/>
          </a:p>
          <a:p>
            <a:r>
              <a:rPr lang="en-US" baseline="0" dirty="0"/>
              <a:t>Predators create situations where children feel they owe them something or do not want to “disappoint” them. Additionally, some teens are placing themselves at risk and willingly talk about sexual matters with online acquaintances. </a:t>
            </a:r>
          </a:p>
          <a:p>
            <a:r>
              <a:rPr lang="en-US" baseline="0" dirty="0"/>
              <a:t>A predator often engages in activities involving children and appears trusting to both parents and children.  They may try to develop trust and secrecy by listening to a child and sympathizing with the child’s problems and insecurities. Often they flatter and compliment excessively, offer gifts or money.</a:t>
            </a:r>
          </a:p>
        </p:txBody>
      </p:sp>
      <p:sp>
        <p:nvSpPr>
          <p:cNvPr id="4" name="Slide Number Placeholder 3"/>
          <p:cNvSpPr>
            <a:spLocks noGrp="1"/>
          </p:cNvSpPr>
          <p:nvPr>
            <p:ph type="sldNum" sz="quarter" idx="10"/>
          </p:nvPr>
        </p:nvSpPr>
        <p:spPr/>
        <p:txBody>
          <a:bodyPr/>
          <a:lstStyle/>
          <a:p>
            <a:fld id="{9EBB50FD-0B37-48F9-9BE0-4D73396754CC}" type="slidenum">
              <a:rPr lang="en-US" smtClean="0"/>
              <a:t>10</a:t>
            </a:fld>
            <a:endParaRPr lang="en-US"/>
          </a:p>
        </p:txBody>
      </p:sp>
    </p:spTree>
    <p:extLst>
      <p:ext uri="{BB962C8B-B14F-4D97-AF65-F5344CB8AC3E}">
        <p14:creationId xmlns:p14="http://schemas.microsoft.com/office/powerpoint/2010/main" val="2656140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B50FD-0B37-48F9-9BE0-4D73396754CC}" type="slidenum">
              <a:rPr lang="en-US" smtClean="0"/>
              <a:t>12</a:t>
            </a:fld>
            <a:endParaRPr lang="en-US"/>
          </a:p>
        </p:txBody>
      </p:sp>
    </p:spTree>
    <p:extLst>
      <p:ext uri="{BB962C8B-B14F-4D97-AF65-F5344CB8AC3E}">
        <p14:creationId xmlns:p14="http://schemas.microsoft.com/office/powerpoint/2010/main" val="2701496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Spot check when they are out with friends…</a:t>
            </a:r>
            <a:r>
              <a:rPr lang="en-US" baseline="0" dirty="0"/>
              <a:t> drop in and say I came to drop off your sweater its cold, etc.… </a:t>
            </a:r>
            <a:endParaRPr lang="en-US" dirty="0"/>
          </a:p>
        </p:txBody>
      </p:sp>
      <p:sp>
        <p:nvSpPr>
          <p:cNvPr id="4" name="Slide Number Placeholder 3"/>
          <p:cNvSpPr>
            <a:spLocks noGrp="1"/>
          </p:cNvSpPr>
          <p:nvPr>
            <p:ph type="sldNum" sz="quarter" idx="10"/>
          </p:nvPr>
        </p:nvSpPr>
        <p:spPr/>
        <p:txBody>
          <a:bodyPr/>
          <a:lstStyle/>
          <a:p>
            <a:fld id="{9EBB50FD-0B37-48F9-9BE0-4D73396754CC}" type="slidenum">
              <a:rPr lang="en-US" smtClean="0"/>
              <a:t>13</a:t>
            </a:fld>
            <a:endParaRPr lang="en-US"/>
          </a:p>
        </p:txBody>
      </p:sp>
    </p:spTree>
    <p:extLst>
      <p:ext uri="{BB962C8B-B14F-4D97-AF65-F5344CB8AC3E}">
        <p14:creationId xmlns:p14="http://schemas.microsoft.com/office/powerpoint/2010/main" val="521084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is key</a:t>
            </a:r>
            <a:r>
              <a:rPr lang="en-US" baseline="0" dirty="0"/>
              <a:t> in protecting children from online exploitation. One way to keep children safer is to supervise their online activities or limit their access to sites that can facilitate online interactions with people they don’t know and trust. </a:t>
            </a:r>
          </a:p>
          <a:p>
            <a:endParaRPr lang="en-US" baseline="0" dirty="0"/>
          </a:p>
          <a:p>
            <a:r>
              <a:rPr lang="en-US" baseline="0" dirty="0"/>
              <a:t>If you allow your child access to these sites, you should discuss internet safety often. </a:t>
            </a:r>
            <a:endParaRPr lang="en-US" dirty="0"/>
          </a:p>
        </p:txBody>
      </p:sp>
      <p:sp>
        <p:nvSpPr>
          <p:cNvPr id="4" name="Slide Number Placeholder 3"/>
          <p:cNvSpPr>
            <a:spLocks noGrp="1"/>
          </p:cNvSpPr>
          <p:nvPr>
            <p:ph type="sldNum" sz="quarter" idx="10"/>
          </p:nvPr>
        </p:nvSpPr>
        <p:spPr/>
        <p:txBody>
          <a:bodyPr/>
          <a:lstStyle/>
          <a:p>
            <a:fld id="{9EBB50FD-0B37-48F9-9BE0-4D73396754CC}" type="slidenum">
              <a:rPr lang="en-US" smtClean="0"/>
              <a:t>14</a:t>
            </a:fld>
            <a:endParaRPr lang="en-US"/>
          </a:p>
        </p:txBody>
      </p:sp>
    </p:spTree>
    <p:extLst>
      <p:ext uri="{BB962C8B-B14F-4D97-AF65-F5344CB8AC3E}">
        <p14:creationId xmlns:p14="http://schemas.microsoft.com/office/powerpoint/2010/main" val="3986881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Disclosing personal information</a:t>
            </a:r>
            <a:r>
              <a:rPr lang="en-US" baseline="0" dirty="0"/>
              <a:t>: they may think they are signing up for an app or membership to a kid-friendly site, and it could simply be a ploy to get them to enter their parents credit card info, address email, etc. </a:t>
            </a:r>
            <a:endParaRPr lang="en-US" dirty="0"/>
          </a:p>
        </p:txBody>
      </p:sp>
      <p:sp>
        <p:nvSpPr>
          <p:cNvPr id="4" name="Slide Number Placeholder 3"/>
          <p:cNvSpPr>
            <a:spLocks noGrp="1"/>
          </p:cNvSpPr>
          <p:nvPr>
            <p:ph type="sldNum" sz="quarter" idx="10"/>
          </p:nvPr>
        </p:nvSpPr>
        <p:spPr/>
        <p:txBody>
          <a:bodyPr/>
          <a:lstStyle/>
          <a:p>
            <a:fld id="{9EBB50FD-0B37-48F9-9BE0-4D73396754CC}" type="slidenum">
              <a:rPr lang="en-US" smtClean="0"/>
              <a:t>15</a:t>
            </a:fld>
            <a:endParaRPr lang="en-US"/>
          </a:p>
        </p:txBody>
      </p:sp>
    </p:spTree>
    <p:extLst>
      <p:ext uri="{BB962C8B-B14F-4D97-AF65-F5344CB8AC3E}">
        <p14:creationId xmlns:p14="http://schemas.microsoft.com/office/powerpoint/2010/main" val="1426342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a:t>
            </a:r>
            <a:r>
              <a:rPr lang="en-US" baseline="0" dirty="0"/>
              <a:t> reduce these risks by talking to your kids about how they communicate- online and off- and encouraging them to engage in conduct they can be proud of.  </a:t>
            </a:r>
          </a:p>
          <a:p>
            <a:endParaRPr lang="en-US" baseline="0" dirty="0"/>
          </a:p>
          <a:p>
            <a:r>
              <a:rPr lang="en-US" baseline="0" dirty="0"/>
              <a:t>Advice for parents:</a:t>
            </a:r>
          </a:p>
          <a:p>
            <a:r>
              <a:rPr lang="en-US" baseline="0" dirty="0"/>
              <a:t>RESIST the urge to get angry with your child when discussing this</a:t>
            </a:r>
          </a:p>
          <a:p>
            <a:pPr marL="171450" indent="-171450">
              <a:buFont typeface="Arial" panose="020B0604020202020204" pitchFamily="34" charset="0"/>
              <a:buChar char="•"/>
            </a:pPr>
            <a:r>
              <a:rPr lang="en-US" baseline="0" dirty="0"/>
              <a:t>Behave in a way that will cause your child to feel at ease to share with you.</a:t>
            </a:r>
          </a:p>
          <a:p>
            <a:pPr marL="171450" indent="-171450">
              <a:buFont typeface="Arial" panose="020B0604020202020204" pitchFamily="34" charset="0"/>
              <a:buChar char="•"/>
            </a:pPr>
            <a:r>
              <a:rPr lang="en-US" baseline="0" dirty="0"/>
              <a:t>Behave in a way that gives your child permission (confidence) to talk to you.</a:t>
            </a:r>
            <a:endParaRPr lang="en-US" dirty="0"/>
          </a:p>
        </p:txBody>
      </p:sp>
      <p:sp>
        <p:nvSpPr>
          <p:cNvPr id="4" name="Slide Number Placeholder 3"/>
          <p:cNvSpPr>
            <a:spLocks noGrp="1"/>
          </p:cNvSpPr>
          <p:nvPr>
            <p:ph type="sldNum" sz="quarter" idx="10"/>
          </p:nvPr>
        </p:nvSpPr>
        <p:spPr/>
        <p:txBody>
          <a:bodyPr/>
          <a:lstStyle/>
          <a:p>
            <a:fld id="{9EBB50FD-0B37-48F9-9BE0-4D73396754CC}" type="slidenum">
              <a:rPr lang="en-US" smtClean="0"/>
              <a:t>16</a:t>
            </a:fld>
            <a:endParaRPr lang="en-US"/>
          </a:p>
        </p:txBody>
      </p:sp>
    </p:spTree>
    <p:extLst>
      <p:ext uri="{BB962C8B-B14F-4D97-AF65-F5344CB8AC3E}">
        <p14:creationId xmlns:p14="http://schemas.microsoft.com/office/powerpoint/2010/main" val="1623507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a:t>
            </a:r>
            <a:r>
              <a:rPr lang="en-US" baseline="0" dirty="0"/>
              <a:t> suggests that when children want important information, most rely on their parents. </a:t>
            </a:r>
          </a:p>
          <a:p>
            <a:endParaRPr lang="en-US" baseline="0" dirty="0"/>
          </a:p>
          <a:p>
            <a:r>
              <a:rPr lang="en-US" baseline="0" dirty="0"/>
              <a:t>Initiate conversation: For instance, a TV program featuring a teen online or using a cell phone can initiate a discussion about what to do or not to do in similar circumstances. </a:t>
            </a:r>
          </a:p>
        </p:txBody>
      </p:sp>
      <p:sp>
        <p:nvSpPr>
          <p:cNvPr id="4" name="Slide Number Placeholder 3"/>
          <p:cNvSpPr>
            <a:spLocks noGrp="1"/>
          </p:cNvSpPr>
          <p:nvPr>
            <p:ph type="sldNum" sz="quarter" idx="10"/>
          </p:nvPr>
        </p:nvSpPr>
        <p:spPr/>
        <p:txBody>
          <a:bodyPr/>
          <a:lstStyle/>
          <a:p>
            <a:fld id="{9EBB50FD-0B37-48F9-9BE0-4D73396754CC}" type="slidenum">
              <a:rPr lang="en-US" smtClean="0"/>
              <a:t>17</a:t>
            </a:fld>
            <a:endParaRPr lang="en-US"/>
          </a:p>
        </p:txBody>
      </p:sp>
    </p:spTree>
    <p:extLst>
      <p:ext uri="{BB962C8B-B14F-4D97-AF65-F5344CB8AC3E}">
        <p14:creationId xmlns:p14="http://schemas.microsoft.com/office/powerpoint/2010/main" val="1522336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Communicate your values:</a:t>
            </a:r>
            <a:r>
              <a:rPr lang="en-US" baseline="0" dirty="0"/>
              <a:t> Be upfront about your values and how they apply in an online context. Help your children make thoughtful decisions when facing tricky situations. </a:t>
            </a:r>
          </a:p>
        </p:txBody>
      </p:sp>
      <p:sp>
        <p:nvSpPr>
          <p:cNvPr id="4" name="Slide Number Placeholder 3"/>
          <p:cNvSpPr>
            <a:spLocks noGrp="1"/>
          </p:cNvSpPr>
          <p:nvPr>
            <p:ph type="sldNum" sz="quarter" idx="10"/>
          </p:nvPr>
        </p:nvSpPr>
        <p:spPr/>
        <p:txBody>
          <a:bodyPr/>
          <a:lstStyle/>
          <a:p>
            <a:fld id="{9EBB50FD-0B37-48F9-9BE0-4D73396754CC}" type="slidenum">
              <a:rPr lang="en-US" smtClean="0"/>
              <a:t>18</a:t>
            </a:fld>
            <a:endParaRPr lang="en-US"/>
          </a:p>
        </p:txBody>
      </p:sp>
    </p:spTree>
    <p:extLst>
      <p:ext uri="{BB962C8B-B14F-4D97-AF65-F5344CB8AC3E}">
        <p14:creationId xmlns:p14="http://schemas.microsoft.com/office/powerpoint/2010/main" val="559908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Seek</a:t>
            </a:r>
            <a:r>
              <a:rPr lang="en-US" baseline="0" dirty="0"/>
              <a:t> Help </a:t>
            </a:r>
          </a:p>
          <a:p>
            <a:pPr marL="171450" indent="-171450">
              <a:buFont typeface="Arial" panose="020B0604020202020204" pitchFamily="34" charset="0"/>
              <a:buChar char="•"/>
            </a:pPr>
            <a:r>
              <a:rPr lang="en-US" b="1" baseline="0" dirty="0"/>
              <a:t>Psychotherapy</a:t>
            </a:r>
            <a:r>
              <a:rPr lang="en-US" baseline="0" dirty="0"/>
              <a:t> sessions </a:t>
            </a:r>
            <a:r>
              <a:rPr lang="en-US" b="1" baseline="0" dirty="0"/>
              <a:t>provide a safe place to express feelings </a:t>
            </a:r>
          </a:p>
          <a:p>
            <a:r>
              <a:rPr lang="en-US" b="0" baseline="0" dirty="0"/>
              <a:t>A skilled therapist will help teens learn healthy and productive ways to cope with painful feelings and other challenges in their life. Therapy sessions may be one-on-one and/or done in small groups.</a:t>
            </a:r>
          </a:p>
          <a:p>
            <a:pPr marL="171450" indent="-171450">
              <a:buFont typeface="Arial" panose="020B0604020202020204" pitchFamily="34" charset="0"/>
              <a:buChar char="•"/>
            </a:pPr>
            <a:r>
              <a:rPr lang="en-US" b="1" baseline="0" dirty="0"/>
              <a:t>Family therapy will help each family member, including the teen, address issues that causes strife.</a:t>
            </a:r>
            <a:r>
              <a:rPr lang="en-US" b="0" baseline="0" dirty="0"/>
              <a:t> In addition, the therapist will teach family members how to provide appropriate support.  </a:t>
            </a:r>
          </a:p>
          <a:p>
            <a:pPr marL="0" indent="0">
              <a:buFont typeface="Arial" panose="020B0604020202020204" pitchFamily="34" charset="0"/>
              <a:buNone/>
            </a:pPr>
            <a:r>
              <a:rPr lang="en-US" b="0" u="sng" baseline="0" dirty="0"/>
              <a:t>Where can you get help and information?</a:t>
            </a:r>
          </a:p>
          <a:p>
            <a:r>
              <a:rPr lang="en-US" u="sng" dirty="0"/>
              <a:t>Foothill Family –what we offer</a:t>
            </a:r>
          </a:p>
          <a:p>
            <a:r>
              <a:rPr lang="en-US" u="sng" dirty="0"/>
              <a:t>Foothill Family Contract with EMUHSD – also covers individual treatment and group treatment for EMUHSD students. Ask your child’s guidance counselor to refer you.</a:t>
            </a:r>
          </a:p>
          <a:p>
            <a:r>
              <a:rPr lang="en-US" u="sng" dirty="0"/>
              <a:t>Foothill Family’s </a:t>
            </a:r>
            <a:r>
              <a:rPr lang="en-US" u="sng" dirty="0" err="1"/>
              <a:t>MediCal</a:t>
            </a:r>
            <a:r>
              <a:rPr lang="en-US" u="sng" dirty="0"/>
              <a:t> Contract –school based treatment</a:t>
            </a:r>
          </a:p>
          <a:p>
            <a:r>
              <a:rPr lang="en-US" u="sng" dirty="0"/>
              <a:t>Private Insurance-</a:t>
            </a:r>
            <a:r>
              <a:rPr lang="en-US" u="sng" baseline="0" dirty="0"/>
              <a:t> talk with your primary care physician or call the number on your insurance card for more information</a:t>
            </a:r>
            <a:endParaRPr lang="en-US" u="sng" dirty="0"/>
          </a:p>
          <a:p>
            <a:r>
              <a:rPr lang="en-US" u="sng" dirty="0"/>
              <a:t>211- for more information on all kinds of community services</a:t>
            </a:r>
          </a:p>
          <a:p>
            <a:endParaRPr lang="en-US" dirty="0"/>
          </a:p>
        </p:txBody>
      </p:sp>
      <p:sp>
        <p:nvSpPr>
          <p:cNvPr id="4" name="Slide Number Placeholder 3"/>
          <p:cNvSpPr>
            <a:spLocks noGrp="1"/>
          </p:cNvSpPr>
          <p:nvPr>
            <p:ph type="sldNum" sz="quarter" idx="10"/>
          </p:nvPr>
        </p:nvSpPr>
        <p:spPr/>
        <p:txBody>
          <a:bodyPr/>
          <a:lstStyle/>
          <a:p>
            <a:fld id="{9EBB50FD-0B37-48F9-9BE0-4D73396754CC}" type="slidenum">
              <a:rPr lang="en-US" smtClean="0"/>
              <a:t>20</a:t>
            </a:fld>
            <a:endParaRPr lang="en-US"/>
          </a:p>
        </p:txBody>
      </p:sp>
    </p:spTree>
    <p:extLst>
      <p:ext uri="{BB962C8B-B14F-4D97-AF65-F5344CB8AC3E}">
        <p14:creationId xmlns:p14="http://schemas.microsoft.com/office/powerpoint/2010/main" val="4269370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B50FD-0B37-48F9-9BE0-4D73396754CC}" type="slidenum">
              <a:rPr lang="en-US" smtClean="0"/>
              <a:t>21</a:t>
            </a:fld>
            <a:endParaRPr lang="en-US"/>
          </a:p>
        </p:txBody>
      </p:sp>
    </p:spTree>
    <p:extLst>
      <p:ext uri="{BB962C8B-B14F-4D97-AF65-F5344CB8AC3E}">
        <p14:creationId xmlns:p14="http://schemas.microsoft.com/office/powerpoint/2010/main" val="12971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Carefully</a:t>
            </a:r>
            <a:r>
              <a:rPr lang="en-US" baseline="0" dirty="0"/>
              <a:t> </a:t>
            </a:r>
            <a:r>
              <a:rPr lang="en-US" dirty="0"/>
              <a:t>explain screen time.  Some parents may not understand what children of different ages like. Younger kids like </a:t>
            </a:r>
            <a:r>
              <a:rPr lang="en-US" dirty="0" err="1"/>
              <a:t>Youtube</a:t>
            </a:r>
            <a:r>
              <a:rPr lang="en-US" dirty="0"/>
              <a:t> etc. and older ones may prefer social media and gaming. Also explain that these can be viewed on smartphones, tablets, televisions</a:t>
            </a:r>
            <a:r>
              <a:rPr lang="en-US" baseline="0" dirty="0"/>
              <a:t> and other devices. </a:t>
            </a:r>
            <a:r>
              <a:rPr lang="en-US" baseline="0"/>
              <a:t>Also explain that these can be viewed on smartphones, tablets, televisions and other devices.</a:t>
            </a:r>
            <a:endParaRPr lang="en-US" dirty="0"/>
          </a:p>
          <a:p>
            <a:endParaRPr lang="en-US" dirty="0"/>
          </a:p>
          <a:p>
            <a:endParaRPr lang="en-US" dirty="0"/>
          </a:p>
          <a:p>
            <a:r>
              <a:rPr lang="en-US" dirty="0"/>
              <a:t>https://kidshealth.org/en/parents/?search=y&amp;q=tv&amp;datasource=kidshealth&amp;lang=english&amp;start=0&amp;section=parents_teens_kids</a:t>
            </a:r>
          </a:p>
          <a:p>
            <a:endParaRPr lang="en-US" dirty="0"/>
          </a:p>
        </p:txBody>
      </p:sp>
      <p:sp>
        <p:nvSpPr>
          <p:cNvPr id="4" name="Slide Number Placeholder 3"/>
          <p:cNvSpPr>
            <a:spLocks noGrp="1"/>
          </p:cNvSpPr>
          <p:nvPr>
            <p:ph type="sldNum" sz="quarter" idx="10"/>
          </p:nvPr>
        </p:nvSpPr>
        <p:spPr/>
        <p:txBody>
          <a:bodyPr/>
          <a:lstStyle/>
          <a:p>
            <a:fld id="{9EBB50FD-0B37-48F9-9BE0-4D73396754CC}" type="slidenum">
              <a:rPr lang="en-US" smtClean="0"/>
              <a:t>2</a:t>
            </a:fld>
            <a:endParaRPr lang="en-US"/>
          </a:p>
        </p:txBody>
      </p:sp>
    </p:spTree>
    <p:extLst>
      <p:ext uri="{BB962C8B-B14F-4D97-AF65-F5344CB8AC3E}">
        <p14:creationId xmlns:p14="http://schemas.microsoft.com/office/powerpoint/2010/main" val="917665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for this presentation is from the websites listed on this page.</a:t>
            </a:r>
          </a:p>
        </p:txBody>
      </p:sp>
      <p:sp>
        <p:nvSpPr>
          <p:cNvPr id="4" name="Slide Number Placeholder 3"/>
          <p:cNvSpPr>
            <a:spLocks noGrp="1"/>
          </p:cNvSpPr>
          <p:nvPr>
            <p:ph type="sldNum" sz="quarter" idx="10"/>
          </p:nvPr>
        </p:nvSpPr>
        <p:spPr/>
        <p:txBody>
          <a:bodyPr/>
          <a:lstStyle/>
          <a:p>
            <a:fld id="{9EBB50FD-0B37-48F9-9BE0-4D73396754CC}" type="slidenum">
              <a:rPr lang="en-US" smtClean="0"/>
              <a:t>22</a:t>
            </a:fld>
            <a:endParaRPr lang="en-US"/>
          </a:p>
        </p:txBody>
      </p:sp>
    </p:spTree>
    <p:extLst>
      <p:ext uri="{BB962C8B-B14F-4D97-AF65-F5344CB8AC3E}">
        <p14:creationId xmlns:p14="http://schemas.microsoft.com/office/powerpoint/2010/main" val="109025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https://www.aap.org/en-us/about-the-aap/aap-press-room/Pages/American-Academy-of-Pediatrics-Announces-New-Recommendations-for-Childrens-Media-Use.aspx</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https://kidshealth.org/en/parents/?search=y&amp;q=tv&amp;datasource=kidshealth&amp;lang=english&amp;start=0&amp;section=parents_teens_kids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 all screen time is “created equal”. It's up to parents to decide how (and how often) their teens use screens and whether screen time is positive or negative. For instance, time spent on homework or other educational activities might not need to be as restricted as time spent playing video games.</a:t>
            </a:r>
          </a:p>
          <a:p>
            <a:endParaRPr lang="en-US" dirty="0"/>
          </a:p>
        </p:txBody>
      </p:sp>
      <p:sp>
        <p:nvSpPr>
          <p:cNvPr id="4" name="Slide Number Placeholder 3"/>
          <p:cNvSpPr>
            <a:spLocks noGrp="1"/>
          </p:cNvSpPr>
          <p:nvPr>
            <p:ph type="sldNum" sz="quarter" idx="10"/>
          </p:nvPr>
        </p:nvSpPr>
        <p:spPr/>
        <p:txBody>
          <a:bodyPr/>
          <a:lstStyle/>
          <a:p>
            <a:fld id="{9EBB50FD-0B37-48F9-9BE0-4D73396754CC}" type="slidenum">
              <a:rPr lang="en-US" smtClean="0"/>
              <a:t>3</a:t>
            </a:fld>
            <a:endParaRPr lang="en-US"/>
          </a:p>
        </p:txBody>
      </p:sp>
    </p:spTree>
    <p:extLst>
      <p:ext uri="{BB962C8B-B14F-4D97-AF65-F5344CB8AC3E}">
        <p14:creationId xmlns:p14="http://schemas.microsoft.com/office/powerpoint/2010/main" val="319010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https://www.mayoclinic.org/healthy-lifestyle/childrens-health/in-depth/screen-time/art-20047952</a:t>
            </a:r>
          </a:p>
          <a:p>
            <a:endParaRPr lang="en-US" dirty="0"/>
          </a:p>
        </p:txBody>
      </p:sp>
      <p:sp>
        <p:nvSpPr>
          <p:cNvPr id="4" name="Slide Number Placeholder 3"/>
          <p:cNvSpPr>
            <a:spLocks noGrp="1"/>
          </p:cNvSpPr>
          <p:nvPr>
            <p:ph type="sldNum" sz="quarter" idx="10"/>
          </p:nvPr>
        </p:nvSpPr>
        <p:spPr/>
        <p:txBody>
          <a:bodyPr/>
          <a:lstStyle/>
          <a:p>
            <a:fld id="{9EBB50FD-0B37-48F9-9BE0-4D73396754CC}" type="slidenum">
              <a:rPr lang="en-US" smtClean="0"/>
              <a:t>4</a:t>
            </a:fld>
            <a:endParaRPr lang="en-US"/>
          </a:p>
        </p:txBody>
      </p:sp>
    </p:spTree>
    <p:extLst>
      <p:ext uri="{BB962C8B-B14F-4D97-AF65-F5344CB8AC3E}">
        <p14:creationId xmlns:p14="http://schemas.microsoft.com/office/powerpoint/2010/main" val="353156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Please stop and ask audience members to give you examples of what might be some other benefits of limiting screen time not mentioned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https://www.nhlbi.nih.gov/health/educational/wecan/reduce-screen-time/index.htm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BB50FD-0B37-48F9-9BE0-4D73396754CC}" type="slidenum">
              <a:rPr lang="en-US" smtClean="0"/>
              <a:t>5</a:t>
            </a:fld>
            <a:endParaRPr lang="en-US"/>
          </a:p>
        </p:txBody>
      </p:sp>
    </p:spTree>
    <p:extLst>
      <p:ext uri="{BB962C8B-B14F-4D97-AF65-F5344CB8AC3E}">
        <p14:creationId xmlns:p14="http://schemas.microsoft.com/office/powerpoint/2010/main" val="1626540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Cyberbullying is bullying or harassment that happens online. </a:t>
            </a:r>
          </a:p>
          <a:p>
            <a:r>
              <a:rPr lang="en-US" dirty="0"/>
              <a:t>It can happen in an email, a text message, a game, or on social networking site. </a:t>
            </a:r>
          </a:p>
          <a:p>
            <a:r>
              <a:rPr lang="en-US" dirty="0"/>
              <a:t>It might involve spreading rumors or images posted on someone’s profile or passed around for others to see, or creating a group or page to make a person feel left out. </a:t>
            </a:r>
          </a:p>
          <a:p>
            <a:endParaRPr lang="en-US" dirty="0"/>
          </a:p>
        </p:txBody>
      </p:sp>
      <p:sp>
        <p:nvSpPr>
          <p:cNvPr id="4" name="Slide Number Placeholder 3"/>
          <p:cNvSpPr>
            <a:spLocks noGrp="1"/>
          </p:cNvSpPr>
          <p:nvPr>
            <p:ph type="sldNum" sz="quarter" idx="10"/>
          </p:nvPr>
        </p:nvSpPr>
        <p:spPr/>
        <p:txBody>
          <a:bodyPr/>
          <a:lstStyle/>
          <a:p>
            <a:fld id="{9EBB50FD-0B37-48F9-9BE0-4D73396754CC}" type="slidenum">
              <a:rPr lang="en-US" smtClean="0"/>
              <a:t>6</a:t>
            </a:fld>
            <a:endParaRPr lang="en-US"/>
          </a:p>
        </p:txBody>
      </p:sp>
    </p:spTree>
    <p:extLst>
      <p:ext uri="{BB962C8B-B14F-4D97-AF65-F5344CB8AC3E}">
        <p14:creationId xmlns:p14="http://schemas.microsoft.com/office/powerpoint/2010/main" val="92315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B50FD-0B37-48F9-9BE0-4D73396754CC}" type="slidenum">
              <a:rPr lang="en-US" smtClean="0"/>
              <a:t>7</a:t>
            </a:fld>
            <a:endParaRPr lang="en-US"/>
          </a:p>
        </p:txBody>
      </p:sp>
    </p:spTree>
    <p:extLst>
      <p:ext uri="{BB962C8B-B14F-4D97-AF65-F5344CB8AC3E}">
        <p14:creationId xmlns:p14="http://schemas.microsoft.com/office/powerpoint/2010/main" val="3877311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virtual worlds say</a:t>
            </a:r>
            <a:r>
              <a:rPr lang="en-US" baseline="0" dirty="0"/>
              <a:t> they’re for adults only and try to verify that visitors are over 18 before allowing them to enter.</a:t>
            </a:r>
          </a:p>
          <a:p>
            <a:pPr marL="171450" indent="-171450">
              <a:buFont typeface="Arial" panose="020B0604020202020204" pitchFamily="34" charset="0"/>
              <a:buChar char="•"/>
            </a:pPr>
            <a:r>
              <a:rPr lang="en-US" baseline="0" dirty="0"/>
              <a:t>However, a posted age requirement may not stop kids from finding their way.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Virtual worlds can be accessed in various ways; some are massive, multi-player games, often accessed through gaming console.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Others are online communities where avatars’ activities rely on their uses’ imaginations. </a:t>
            </a:r>
          </a:p>
          <a:p>
            <a:endParaRPr lang="en-US" dirty="0"/>
          </a:p>
        </p:txBody>
      </p:sp>
      <p:sp>
        <p:nvSpPr>
          <p:cNvPr id="4" name="Slide Number Placeholder 3"/>
          <p:cNvSpPr>
            <a:spLocks noGrp="1"/>
          </p:cNvSpPr>
          <p:nvPr>
            <p:ph type="sldNum" sz="quarter" idx="10"/>
          </p:nvPr>
        </p:nvSpPr>
        <p:spPr/>
        <p:txBody>
          <a:bodyPr/>
          <a:lstStyle/>
          <a:p>
            <a:fld id="{9EBB50FD-0B37-48F9-9BE0-4D73396754CC}" type="slidenum">
              <a:rPr lang="en-US" smtClean="0"/>
              <a:t>8</a:t>
            </a:fld>
            <a:endParaRPr lang="en-US"/>
          </a:p>
        </p:txBody>
      </p:sp>
    </p:spTree>
    <p:extLst>
      <p:ext uri="{BB962C8B-B14F-4D97-AF65-F5344CB8AC3E}">
        <p14:creationId xmlns:p14="http://schemas.microsoft.com/office/powerpoint/2010/main" val="176502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websites are your kids going to online?</a:t>
            </a:r>
          </a:p>
          <a:p>
            <a:r>
              <a:rPr lang="en-US" baseline="0" dirty="0"/>
              <a:t>And how they are getting there? </a:t>
            </a:r>
          </a:p>
          <a:p>
            <a:r>
              <a:rPr lang="en-US" baseline="0" dirty="0"/>
              <a:t>Help them understand that personal information about themselves, family members, and friends should stay private. </a:t>
            </a:r>
          </a:p>
          <a:p>
            <a:endParaRPr lang="en-US" baseline="0" dirty="0"/>
          </a:p>
          <a:p>
            <a:r>
              <a:rPr lang="en-US" dirty="0"/>
              <a:t>Check out what kind of virtual sites your child is visiting. Get to know what’s on site, the privacy protection it offers, and how it verifies the age of site visitors. </a:t>
            </a:r>
          </a:p>
          <a:p>
            <a:r>
              <a:rPr lang="en-US" dirty="0"/>
              <a:t>Watch for changes in their patterns of behavior that could indicate an obsession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EBB50FD-0B37-48F9-9BE0-4D73396754CC}" type="slidenum">
              <a:rPr lang="en-US" smtClean="0"/>
              <a:t>9</a:t>
            </a:fld>
            <a:endParaRPr lang="en-US"/>
          </a:p>
        </p:txBody>
      </p:sp>
    </p:spTree>
    <p:extLst>
      <p:ext uri="{BB962C8B-B14F-4D97-AF65-F5344CB8AC3E}">
        <p14:creationId xmlns:p14="http://schemas.microsoft.com/office/powerpoint/2010/main" val="330337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4/27/2022</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4/27/2022</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onlinegrooming-comenius.blogspot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freepngimages.com/yellow-caution-sign-health-safety-sig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floridapolitics.com/archives/230372-human-trafficking-cases-increase-50-percent-florid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hyperlink" Target="https://internetsafety101.org/Internetsafetytoo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humantraffickinghotline.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shutterstock.com/image-vector/puzzle-people-icon-vector-illustration-eps10-37430335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aecrm.wordpress.com/2018/04/18/living-life-to-the-fulles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amormagazine.co.uk/development-in-a-relationship/"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cybertiplin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ealthycity.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onsumer.ftc.gov/topics/protecting-kids-online" TargetMode="External"/><Relationship Id="rId7" Type="http://schemas.openxmlformats.org/officeDocument/2006/relationships/hyperlink" Target="https://abcnews.go.com/Primetime/story?id=1596778&amp;page=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eliberare.com/en/2015/05/4-methods-traffickers-use-to-recruit-their-victims-keep-your-eyes-wide-open/" TargetMode="External"/><Relationship Id="rId5" Type="http://schemas.openxmlformats.org/officeDocument/2006/relationships/hyperlink" Target="https://internetsafety101.org/" TargetMode="External"/><Relationship Id="rId4" Type="http://schemas.openxmlformats.org/officeDocument/2006/relationships/hyperlink" Target="https://www.familyorbit.com/blog/how-to-keep-your-family-safe-online-and-of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resourcelinkbce.wordpress.com/2013/07/19/cybersafety-with-great-power-comes-great-responsibilit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study.com/academy/lesson/how-to-start-an-anti-bullying-campaig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raphkoster.com/2010/02/26/are-virtual-worlds-ov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hrdevelopmentinfo.com/staying-connected-how-social-media-is-changing-adult-lear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The Dangers of unmonitored internet access for children</a:t>
            </a:r>
          </a:p>
        </p:txBody>
      </p:sp>
      <p:sp>
        <p:nvSpPr>
          <p:cNvPr id="3" name="Subtitle 2"/>
          <p:cNvSpPr>
            <a:spLocks noGrp="1"/>
          </p:cNvSpPr>
          <p:nvPr>
            <p:ph type="subTitle" idx="1"/>
          </p:nvPr>
        </p:nvSpPr>
        <p:spPr/>
        <p:txBody>
          <a:bodyPr>
            <a:normAutofit/>
          </a:bodyPr>
          <a:lstStyle/>
          <a:p>
            <a:r>
              <a:rPr lang="en-US" sz="2800" dirty="0"/>
              <a:t>Presented by Foothill Family</a:t>
            </a:r>
          </a:p>
        </p:txBody>
      </p:sp>
      <p:pic>
        <p:nvPicPr>
          <p:cNvPr id="4" name="Picture 3"/>
          <p:cNvPicPr>
            <a:picLocks noChangeAspect="1"/>
          </p:cNvPicPr>
          <p:nvPr/>
        </p:nvPicPr>
        <p:blipFill>
          <a:blip r:embed="rId3"/>
          <a:stretch>
            <a:fillRect/>
          </a:stretch>
        </p:blipFill>
        <p:spPr>
          <a:xfrm>
            <a:off x="5374990" y="4386208"/>
            <a:ext cx="914479" cy="932769"/>
          </a:xfrm>
          <a:prstGeom prst="rect">
            <a:avLst/>
          </a:prstGeom>
        </p:spPr>
      </p:pic>
    </p:spTree>
    <p:extLst>
      <p:ext uri="{BB962C8B-B14F-4D97-AF65-F5344CB8AC3E}">
        <p14:creationId xmlns:p14="http://schemas.microsoft.com/office/powerpoint/2010/main" val="142367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Online Predators</a:t>
            </a:r>
          </a:p>
        </p:txBody>
      </p:sp>
      <p:sp>
        <p:nvSpPr>
          <p:cNvPr id="3" name="Content Placeholder 2"/>
          <p:cNvSpPr>
            <a:spLocks noGrp="1"/>
          </p:cNvSpPr>
          <p:nvPr>
            <p:ph idx="1"/>
          </p:nvPr>
        </p:nvSpPr>
        <p:spPr/>
        <p:txBody>
          <a:bodyPr/>
          <a:lstStyle/>
          <a:p>
            <a:r>
              <a:rPr lang="en-US" dirty="0"/>
              <a:t>Many predators are hiding behind their computer screens; they can lure in children and vulnerable teens by posing as their peers. </a:t>
            </a:r>
          </a:p>
          <a:p>
            <a:r>
              <a:rPr lang="en-US" dirty="0"/>
              <a:t>Predators are very cunning and maybe trying to find kids that they can convince to meet up with them. </a:t>
            </a:r>
          </a:p>
          <a:p>
            <a:r>
              <a:rPr lang="en-US" dirty="0"/>
              <a:t>They may send them inappropriate content over the internet.</a:t>
            </a:r>
          </a:p>
          <a:p>
            <a:r>
              <a:rPr lang="en-US" dirty="0"/>
              <a:t>They may also try to get personal information out of a child (like home address or social security number).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726" y="4434214"/>
            <a:ext cx="3517204" cy="2229633"/>
          </a:xfrm>
          <a:prstGeom prst="rect">
            <a:avLst/>
          </a:prstGeom>
        </p:spPr>
      </p:pic>
      <p:sp>
        <p:nvSpPr>
          <p:cNvPr id="6" name="Rectangle 5"/>
          <p:cNvSpPr/>
          <p:nvPr/>
        </p:nvSpPr>
        <p:spPr>
          <a:xfrm>
            <a:off x="1706342" y="6096000"/>
            <a:ext cx="3756156" cy="307777"/>
          </a:xfrm>
          <a:prstGeom prst="rect">
            <a:avLst/>
          </a:prstGeom>
        </p:spPr>
        <p:txBody>
          <a:bodyPr wrap="none">
            <a:spAutoFit/>
          </a:bodyPr>
          <a:lstStyle/>
          <a:p>
            <a:r>
              <a:rPr lang="en-US" sz="1400" dirty="0">
                <a:hlinkClick r:id="rId4"/>
              </a:rPr>
              <a:t>https://onlinegrooming-comenius.blogspotcom/</a:t>
            </a:r>
            <a:r>
              <a:rPr lang="en-US" sz="1400" dirty="0"/>
              <a:t> </a:t>
            </a:r>
          </a:p>
        </p:txBody>
      </p:sp>
    </p:spTree>
    <p:extLst>
      <p:ext uri="{BB962C8B-B14F-4D97-AF65-F5344CB8AC3E}">
        <p14:creationId xmlns:p14="http://schemas.microsoft.com/office/powerpoint/2010/main" val="7344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46554"/>
            <a:ext cx="9875520" cy="1356360"/>
          </a:xfrm>
        </p:spPr>
        <p:txBody>
          <a:bodyPr/>
          <a:lstStyle/>
          <a:p>
            <a:pPr algn="ctr"/>
            <a:r>
              <a:rPr lang="en-US" dirty="0"/>
              <a:t>Warning signs</a:t>
            </a:r>
          </a:p>
        </p:txBody>
      </p:sp>
      <p:sp>
        <p:nvSpPr>
          <p:cNvPr id="3" name="Content Placeholder 2"/>
          <p:cNvSpPr>
            <a:spLocks noGrp="1"/>
          </p:cNvSpPr>
          <p:nvPr>
            <p:ph idx="1"/>
          </p:nvPr>
        </p:nvSpPr>
        <p:spPr>
          <a:xfrm>
            <a:off x="1143000" y="1528175"/>
            <a:ext cx="9872871" cy="4567825"/>
          </a:xfrm>
        </p:spPr>
        <p:txBody>
          <a:bodyPr>
            <a:normAutofit/>
          </a:bodyPr>
          <a:lstStyle/>
          <a:p>
            <a:r>
              <a:rPr lang="en-US" dirty="0"/>
              <a:t>Becomes secretive about online activities    </a:t>
            </a:r>
          </a:p>
          <a:p>
            <a:r>
              <a:rPr lang="en-US" dirty="0"/>
              <a:t>Becomes obsessive about being online    </a:t>
            </a:r>
          </a:p>
          <a:p>
            <a:r>
              <a:rPr lang="en-US" dirty="0"/>
              <a:t>Gets angry when he or she can’t get online       </a:t>
            </a:r>
          </a:p>
          <a:p>
            <a:r>
              <a:rPr lang="en-US" dirty="0"/>
              <a:t>Receives phone calls from people you do not know or makes calls to numbers  that you do not recognize    </a:t>
            </a:r>
          </a:p>
          <a:p>
            <a:r>
              <a:rPr lang="en-US" dirty="0"/>
              <a:t> Receives gifts, mail, or packages from someone you do not know       </a:t>
            </a:r>
          </a:p>
          <a:p>
            <a:r>
              <a:rPr lang="en-US" dirty="0"/>
              <a:t>Withdraws from family and friends    </a:t>
            </a:r>
          </a:p>
          <a:p>
            <a:r>
              <a:rPr lang="en-US" dirty="0"/>
              <a:t> Changes screens or turns off computer when an adult enters a room    </a:t>
            </a:r>
          </a:p>
          <a:p>
            <a:r>
              <a:rPr lang="en-US" dirty="0"/>
              <a:t> Begins downloading/viewing pornography online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2647" y="1327759"/>
            <a:ext cx="2016690" cy="1644458"/>
          </a:xfrm>
          <a:prstGeom prst="rect">
            <a:avLst/>
          </a:prstGeom>
        </p:spPr>
      </p:pic>
      <p:sp>
        <p:nvSpPr>
          <p:cNvPr id="5" name="Rectangle 4"/>
          <p:cNvSpPr/>
          <p:nvPr/>
        </p:nvSpPr>
        <p:spPr>
          <a:xfrm>
            <a:off x="4664764" y="6127139"/>
            <a:ext cx="6003235" cy="338554"/>
          </a:xfrm>
          <a:prstGeom prst="rect">
            <a:avLst/>
          </a:prstGeom>
        </p:spPr>
        <p:txBody>
          <a:bodyPr wrap="square">
            <a:spAutoFit/>
          </a:bodyPr>
          <a:lstStyle/>
          <a:p>
            <a:r>
              <a:rPr lang="en-US" sz="1600" dirty="0">
                <a:hlinkClick r:id="rId3"/>
              </a:rPr>
              <a:t>http://freepngimages.com/yellow-caution-sign-health-safety-sign/</a:t>
            </a:r>
            <a:r>
              <a:rPr lang="en-US" sz="1600" dirty="0"/>
              <a:t> </a:t>
            </a:r>
          </a:p>
        </p:txBody>
      </p:sp>
    </p:spTree>
    <p:extLst>
      <p:ext uri="{BB962C8B-B14F-4D97-AF65-F5344CB8AC3E}">
        <p14:creationId xmlns:p14="http://schemas.microsoft.com/office/powerpoint/2010/main" val="3022366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082452"/>
            <a:ext cx="9872871" cy="4343400"/>
          </a:xfrm>
        </p:spPr>
        <p:txBody>
          <a:bodyPr>
            <a:normAutofit fontScale="92500" lnSpcReduction="10000"/>
          </a:bodyPr>
          <a:lstStyle/>
          <a:p>
            <a:r>
              <a:rPr lang="en-US" sz="2800" dirty="0"/>
              <a:t>Teens (both boys and girls) between the ages of 12-19 are victims, but some have been as young as 9.</a:t>
            </a:r>
          </a:p>
          <a:p>
            <a:r>
              <a:rPr lang="en-US" sz="2800" dirty="0"/>
              <a:t>Teens from all different socioeconomic and ethnic backgrounds are targets</a:t>
            </a:r>
          </a:p>
          <a:p>
            <a:r>
              <a:rPr lang="en-US" sz="2800" dirty="0"/>
              <a:t>Traffickers often seek out children online who appear vulnerable, depressed, seem emotionally isolated from family and friends, have low-esteem or appear to have a lot of unsupervised time.</a:t>
            </a:r>
          </a:p>
          <a:p>
            <a:r>
              <a:rPr lang="en-US" sz="2800" dirty="0"/>
              <a:t>Runaway and homeless youth, as well as victims of domestic violence, sexual assault, war or conflict, or social discrimination are frequently targeted by traffickers.</a:t>
            </a:r>
          </a:p>
          <a:p>
            <a:pPr marL="45720" indent="0">
              <a:buNone/>
            </a:pPr>
            <a:r>
              <a:rPr lang="en-US" sz="1500" dirty="0">
                <a:hlinkClick r:id="rId3"/>
              </a:rPr>
              <a:t>http://floridapolitics.com/archives/230372-human-trafficking-cases-increase-50-percent-florida</a:t>
            </a:r>
            <a:r>
              <a:rPr lang="en-US" sz="1500" dirty="0"/>
              <a:t> </a:t>
            </a:r>
          </a:p>
        </p:txBody>
      </p:sp>
      <p:sp>
        <p:nvSpPr>
          <p:cNvPr id="5" name="AutoShape 2" descr="Image result for children victims of sex trafficking hands in chain image "/>
          <p:cNvSpPr>
            <a:spLocks noChangeAspect="1" noChangeArrowheads="1"/>
          </p:cNvSpPr>
          <p:nvPr/>
        </p:nvSpPr>
        <p:spPr bwMode="auto">
          <a:xfrm>
            <a:off x="63500" y="-776288"/>
            <a:ext cx="2476500" cy="1619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lstStyle/>
          <a:p>
            <a:r>
              <a:rPr lang="en-US" dirty="0"/>
              <a:t>Who do traffickers target?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9113" y="384313"/>
            <a:ext cx="2226365" cy="1581647"/>
          </a:xfrm>
          <a:prstGeom prst="rect">
            <a:avLst/>
          </a:prstGeom>
        </p:spPr>
      </p:pic>
    </p:spTree>
    <p:extLst>
      <p:ext uri="{BB962C8B-B14F-4D97-AF65-F5344CB8AC3E}">
        <p14:creationId xmlns:p14="http://schemas.microsoft.com/office/powerpoint/2010/main" val="407989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can I protect my child?</a:t>
            </a:r>
          </a:p>
        </p:txBody>
      </p:sp>
      <p:sp>
        <p:nvSpPr>
          <p:cNvPr id="3" name="Content Placeholder 2"/>
          <p:cNvSpPr>
            <a:spLocks noGrp="1"/>
          </p:cNvSpPr>
          <p:nvPr>
            <p:ph idx="1"/>
          </p:nvPr>
        </p:nvSpPr>
        <p:spPr/>
        <p:txBody>
          <a:bodyPr/>
          <a:lstStyle/>
          <a:p>
            <a:r>
              <a:rPr lang="en-US" dirty="0"/>
              <a:t>Look for at-risk warning signs (staying out later than usual, change in friends, withdrawing from activities, spending time with suspicious individuals, unexplained possessions/access to money)</a:t>
            </a:r>
          </a:p>
          <a:p>
            <a:r>
              <a:rPr lang="en-US" dirty="0"/>
              <a:t>Supervise them</a:t>
            </a:r>
          </a:p>
          <a:p>
            <a:r>
              <a:rPr lang="en-US" dirty="0"/>
              <a:t>Know: their friends, where they are, when they are coming home, do a spot check </a:t>
            </a:r>
          </a:p>
          <a:p>
            <a:r>
              <a:rPr lang="en-US" dirty="0"/>
              <a:t>Implement the guidelines contained in </a:t>
            </a:r>
            <a:r>
              <a:rPr lang="en-US" b="1" dirty="0"/>
              <a:t>Enough Is </a:t>
            </a:r>
            <a:r>
              <a:rPr lang="en-US" b="1" dirty="0" err="1"/>
              <a:t>Enough</a:t>
            </a:r>
            <a:r>
              <a:rPr lang="en-US" b="1" baseline="30000" dirty="0" err="1"/>
              <a:t>®</a:t>
            </a:r>
            <a:r>
              <a:rPr lang="en-US" dirty="0" err="1"/>
              <a:t>'s</a:t>
            </a:r>
            <a:r>
              <a:rPr lang="en-US" dirty="0"/>
              <a:t> "</a:t>
            </a:r>
            <a:r>
              <a:rPr lang="en-US" dirty="0">
                <a:hlinkClick r:id="rId3"/>
              </a:rPr>
              <a:t>Rules 'N Tools</a:t>
            </a:r>
            <a:r>
              <a:rPr lang="en-US" dirty="0"/>
              <a:t>" to protect Internet-enabled devices. </a:t>
            </a:r>
          </a:p>
          <a:p>
            <a:r>
              <a:rPr lang="en-US" dirty="0"/>
              <a:t>To report a tip or get help, contact the </a:t>
            </a:r>
            <a:r>
              <a:rPr lang="en-US" dirty="0">
                <a:hlinkClick r:id="rId4"/>
              </a:rPr>
              <a:t>National Human Trafficking Hotline</a:t>
            </a:r>
            <a:r>
              <a:rPr lang="en-US" dirty="0"/>
              <a:t> at 1-888-373-7888.</a:t>
            </a:r>
            <a:r>
              <a:rPr lang="en-US" b="1" dirty="0"/>
              <a:t> In the event of an emergency, call 911.</a:t>
            </a:r>
            <a:endParaRPr lang="en-US" dirty="0"/>
          </a:p>
          <a:p>
            <a:pPr marL="45720" indent="0">
              <a:buNone/>
            </a:pPr>
            <a:endParaRPr lang="en-US" dirty="0"/>
          </a:p>
        </p:txBody>
      </p:sp>
    </p:spTree>
    <p:extLst>
      <p:ext uri="{BB962C8B-B14F-4D97-AF65-F5344CB8AC3E}">
        <p14:creationId xmlns:p14="http://schemas.microsoft.com/office/powerpoint/2010/main" val="3489122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talk to your kids about internet predators</a:t>
            </a:r>
          </a:p>
        </p:txBody>
      </p:sp>
      <p:sp>
        <p:nvSpPr>
          <p:cNvPr id="3" name="Content Placeholder 2"/>
          <p:cNvSpPr>
            <a:spLocks noGrp="1"/>
          </p:cNvSpPr>
          <p:nvPr>
            <p:ph sz="half" idx="1"/>
          </p:nvPr>
        </p:nvSpPr>
        <p:spPr/>
        <p:txBody>
          <a:bodyPr>
            <a:normAutofit fontScale="85000" lnSpcReduction="20000"/>
          </a:bodyPr>
          <a:lstStyle/>
          <a:p>
            <a:r>
              <a:rPr lang="en-US" sz="3000" b="1" dirty="0"/>
              <a:t>Parents need to: </a:t>
            </a:r>
          </a:p>
          <a:p>
            <a:r>
              <a:rPr lang="en-US" sz="3000" dirty="0"/>
              <a:t>Pay attention to what your kids are doing online, and ask your child non-threatening questions.</a:t>
            </a:r>
          </a:p>
          <a:p>
            <a:r>
              <a:rPr lang="en-US" sz="3000" dirty="0"/>
              <a:t>Avoid over-reacting if your kids have been talking to people they don’t know online or if they admit that they’ve come across a dangerous or tricky situation online.</a:t>
            </a:r>
          </a:p>
          <a:p>
            <a:endParaRPr lang="en-US" dirty="0"/>
          </a:p>
        </p:txBody>
      </p:sp>
      <p:sp>
        <p:nvSpPr>
          <p:cNvPr id="4" name="Content Placeholder 3"/>
          <p:cNvSpPr>
            <a:spLocks noGrp="1"/>
          </p:cNvSpPr>
          <p:nvPr>
            <p:ph sz="half" idx="2"/>
          </p:nvPr>
        </p:nvSpPr>
        <p:spPr>
          <a:xfrm>
            <a:off x="6263640" y="1965960"/>
            <a:ext cx="4754880" cy="4023360"/>
          </a:xfrm>
        </p:spPr>
        <p:txBody>
          <a:bodyPr>
            <a:normAutofit fontScale="85000" lnSpcReduction="20000"/>
          </a:bodyPr>
          <a:lstStyle/>
          <a:p>
            <a:r>
              <a:rPr lang="en-US" sz="2600" b="1" dirty="0"/>
              <a:t>Ask “Has an online stranger…. </a:t>
            </a:r>
          </a:p>
          <a:p>
            <a:r>
              <a:rPr lang="en-US" sz="2600" dirty="0"/>
              <a:t>Tried to befriend you? If so, how do you know this person?”    </a:t>
            </a:r>
          </a:p>
          <a:p>
            <a:r>
              <a:rPr lang="en-US" sz="2600" dirty="0"/>
              <a:t>Talked to you about sex?”    </a:t>
            </a:r>
          </a:p>
          <a:p>
            <a:r>
              <a:rPr lang="en-US" sz="2600" dirty="0"/>
              <a:t>Asked you for personal information?”    </a:t>
            </a:r>
          </a:p>
          <a:p>
            <a:r>
              <a:rPr lang="en-US" sz="2600" dirty="0"/>
              <a:t>Asked you for pictures? Sent you pictures?"    </a:t>
            </a:r>
          </a:p>
          <a:p>
            <a:r>
              <a:rPr lang="en-US" sz="2600" dirty="0"/>
              <a:t> Said anything to make you feel uncomfortable?”      </a:t>
            </a:r>
          </a:p>
          <a:p>
            <a:r>
              <a:rPr lang="en-US" sz="2600" dirty="0"/>
              <a:t>Offered to send you gifts?”</a:t>
            </a:r>
          </a:p>
          <a:p>
            <a:endParaRPr lang="en-US" dirty="0"/>
          </a:p>
        </p:txBody>
      </p:sp>
    </p:spTree>
    <p:extLst>
      <p:ext uri="{BB962C8B-B14F-4D97-AF65-F5344CB8AC3E}">
        <p14:creationId xmlns:p14="http://schemas.microsoft.com/office/powerpoint/2010/main" val="305900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Sharing Personal Information</a:t>
            </a:r>
          </a:p>
        </p:txBody>
      </p:sp>
      <p:sp>
        <p:nvSpPr>
          <p:cNvPr id="3" name="Content Placeholder 2"/>
          <p:cNvSpPr>
            <a:spLocks noGrp="1"/>
          </p:cNvSpPr>
          <p:nvPr>
            <p:ph idx="1"/>
          </p:nvPr>
        </p:nvSpPr>
        <p:spPr>
          <a:xfrm>
            <a:off x="942583" y="1844458"/>
            <a:ext cx="9872871" cy="4038600"/>
          </a:xfrm>
        </p:spPr>
        <p:txBody>
          <a:bodyPr/>
          <a:lstStyle/>
          <a:p>
            <a:r>
              <a:rPr lang="en-US" sz="2800" dirty="0"/>
              <a:t>Identity theft; much of our personal information is now easily accessible on the web. </a:t>
            </a:r>
          </a:p>
          <a:p>
            <a:r>
              <a:rPr lang="en-US" sz="2800" dirty="0"/>
              <a:t>Children can easily mistake a scam website for a legitimate one, and could end up disclosing personal information. </a:t>
            </a:r>
          </a:p>
          <a:p>
            <a:r>
              <a:rPr lang="en-US" sz="2800" dirty="0"/>
              <a:t>Children should always ask an adult for permission before signing up for a website or downloading an app. program to the computer, tablet, or mobile device. </a:t>
            </a:r>
          </a:p>
          <a:p>
            <a:pPr marL="45720" indent="0">
              <a:buNone/>
            </a:pPr>
            <a:endParaRPr lang="en-US" dirty="0"/>
          </a:p>
        </p:txBody>
      </p:sp>
    </p:spTree>
    <p:extLst>
      <p:ext uri="{BB962C8B-B14F-4D97-AF65-F5344CB8AC3E}">
        <p14:creationId xmlns:p14="http://schemas.microsoft.com/office/powerpoint/2010/main" val="589954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Talk to your kids </a:t>
            </a:r>
          </a:p>
        </p:txBody>
      </p:sp>
      <p:sp>
        <p:nvSpPr>
          <p:cNvPr id="3" name="Content Placeholder 2"/>
          <p:cNvSpPr>
            <a:spLocks noGrp="1"/>
          </p:cNvSpPr>
          <p:nvPr>
            <p:ph idx="1"/>
          </p:nvPr>
        </p:nvSpPr>
        <p:spPr/>
        <p:txBody>
          <a:bodyPr>
            <a:normAutofit/>
          </a:bodyPr>
          <a:lstStyle/>
          <a:p>
            <a:r>
              <a:rPr lang="en-US" sz="2400" dirty="0"/>
              <a:t>Inappropriate conduct: The online world can feel anonymous. Communicating to children that they are still accountable for their actions.  </a:t>
            </a:r>
          </a:p>
          <a:p>
            <a:r>
              <a:rPr lang="en-US" sz="2400" dirty="0"/>
              <a:t>Inappropriate contact: Some people online have bad intentions, including bullies, predators, hackers, and scammers. </a:t>
            </a:r>
          </a:p>
          <a:p>
            <a:r>
              <a:rPr lang="en-US" sz="2400" dirty="0"/>
              <a:t>Inappropriate content: concerns that your children could find pornography, violence, or hate speech online.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9025" y="4145268"/>
            <a:ext cx="2809595" cy="1950732"/>
          </a:xfrm>
          <a:prstGeom prst="rect">
            <a:avLst/>
          </a:prstGeom>
        </p:spPr>
      </p:pic>
      <p:sp>
        <p:nvSpPr>
          <p:cNvPr id="5" name="Rectangle 4"/>
          <p:cNvSpPr/>
          <p:nvPr/>
        </p:nvSpPr>
        <p:spPr>
          <a:xfrm>
            <a:off x="874642" y="5864274"/>
            <a:ext cx="8795137" cy="307777"/>
          </a:xfrm>
          <a:prstGeom prst="rect">
            <a:avLst/>
          </a:prstGeom>
        </p:spPr>
        <p:txBody>
          <a:bodyPr wrap="square">
            <a:spAutoFit/>
          </a:bodyPr>
          <a:lstStyle/>
          <a:p>
            <a:r>
              <a:rPr lang="en-US" sz="1400" dirty="0">
                <a:hlinkClick r:id="rId4"/>
              </a:rPr>
              <a:t>Photo from  https://www.shutterstock.com/image-vector/puzzle-people-icon-vector-illustration-eps10-374303356</a:t>
            </a:r>
            <a:r>
              <a:rPr lang="en-US" sz="1400" dirty="0"/>
              <a:t> </a:t>
            </a:r>
          </a:p>
        </p:txBody>
      </p:sp>
    </p:spTree>
    <p:extLst>
      <p:ext uri="{BB962C8B-B14F-4D97-AF65-F5344CB8AC3E}">
        <p14:creationId xmlns:p14="http://schemas.microsoft.com/office/powerpoint/2010/main" val="172195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Talk early and often </a:t>
            </a:r>
          </a:p>
        </p:txBody>
      </p:sp>
      <p:sp>
        <p:nvSpPr>
          <p:cNvPr id="3" name="Content Placeholder 2"/>
          <p:cNvSpPr>
            <a:spLocks noGrp="1"/>
          </p:cNvSpPr>
          <p:nvPr>
            <p:ph sz="half" idx="1"/>
          </p:nvPr>
        </p:nvSpPr>
        <p:spPr/>
        <p:txBody>
          <a:bodyPr/>
          <a:lstStyle/>
          <a:p>
            <a:r>
              <a:rPr lang="en-US" sz="2400" dirty="0"/>
              <a:t>Start early: As soon as your child is using a computer, a cell phone, or any other mobile device, it’s time to talk to them about online behaviors, safety, and security. </a:t>
            </a:r>
          </a:p>
          <a:p>
            <a:r>
              <a:rPr lang="en-US" sz="2400" dirty="0"/>
              <a:t>Initiate conversation: Don’t wait for them to start the conversation. Use everyday opportunities to talk to your kids about being online</a:t>
            </a:r>
            <a:r>
              <a:rPr lang="en-US" dirty="0"/>
              <a:t>. </a:t>
            </a:r>
          </a:p>
        </p:txBody>
      </p:sp>
      <p:sp>
        <p:nvSpPr>
          <p:cNvPr id="5" name="Content Placeholder 4"/>
          <p:cNvSpPr>
            <a:spLocks noGrp="1"/>
          </p:cNvSpPr>
          <p:nvPr>
            <p:ph sz="half" idx="2"/>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270" y="2011894"/>
            <a:ext cx="4916556" cy="4175964"/>
          </a:xfrm>
          <a:prstGeom prst="rect">
            <a:avLst/>
          </a:prstGeom>
        </p:spPr>
      </p:pic>
      <p:sp>
        <p:nvSpPr>
          <p:cNvPr id="6" name="Rectangle 5"/>
          <p:cNvSpPr/>
          <p:nvPr/>
        </p:nvSpPr>
        <p:spPr>
          <a:xfrm>
            <a:off x="344556" y="5849032"/>
            <a:ext cx="6096000" cy="307777"/>
          </a:xfrm>
          <a:prstGeom prst="rect">
            <a:avLst/>
          </a:prstGeom>
        </p:spPr>
        <p:txBody>
          <a:bodyPr>
            <a:spAutoFit/>
          </a:bodyPr>
          <a:lstStyle/>
          <a:p>
            <a:r>
              <a:rPr lang="en-US" sz="1400" dirty="0">
                <a:hlinkClick r:id="rId4"/>
              </a:rPr>
              <a:t>https://aecrm.wordpress.com/2018/04/18/living-life-to-the-fullest/</a:t>
            </a:r>
            <a:r>
              <a:rPr lang="en-US" sz="1400" dirty="0"/>
              <a:t> </a:t>
            </a:r>
          </a:p>
        </p:txBody>
      </p:sp>
    </p:spTree>
    <p:extLst>
      <p:ext uri="{BB962C8B-B14F-4D97-AF65-F5344CB8AC3E}">
        <p14:creationId xmlns:p14="http://schemas.microsoft.com/office/powerpoint/2010/main" val="1013118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Create an honest, open environment </a:t>
            </a:r>
          </a:p>
        </p:txBody>
      </p:sp>
      <p:sp>
        <p:nvSpPr>
          <p:cNvPr id="3" name="Content Placeholder 2"/>
          <p:cNvSpPr>
            <a:spLocks noGrp="1"/>
          </p:cNvSpPr>
          <p:nvPr>
            <p:ph idx="1"/>
          </p:nvPr>
        </p:nvSpPr>
        <p:spPr/>
        <p:txBody>
          <a:bodyPr/>
          <a:lstStyle/>
          <a:p>
            <a:r>
              <a:rPr lang="en-US" dirty="0"/>
              <a:t>Be supportive and positive</a:t>
            </a:r>
          </a:p>
          <a:p>
            <a:r>
              <a:rPr lang="en-US" dirty="0"/>
              <a:t>Listening and talking their feelings into account helps keep conversation afloat. </a:t>
            </a:r>
          </a:p>
          <a:p>
            <a:r>
              <a:rPr lang="en-US" dirty="0"/>
              <a:t>You may not have all the answers and being honest about that can go a long way. </a:t>
            </a:r>
          </a:p>
          <a:p>
            <a:r>
              <a:rPr lang="en-US" dirty="0"/>
              <a:t>Communicate your values</a:t>
            </a:r>
          </a:p>
          <a:p>
            <a:r>
              <a:rPr lang="en-US" dirty="0"/>
              <a:t>Be patient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199" y="3462752"/>
            <a:ext cx="3371241" cy="2633248"/>
          </a:xfrm>
          <a:prstGeom prst="rect">
            <a:avLst/>
          </a:prstGeom>
        </p:spPr>
      </p:pic>
      <p:sp>
        <p:nvSpPr>
          <p:cNvPr id="5" name="Rectangle 4"/>
          <p:cNvSpPr/>
          <p:nvPr/>
        </p:nvSpPr>
        <p:spPr>
          <a:xfrm>
            <a:off x="1143000" y="6096000"/>
            <a:ext cx="6012180" cy="307777"/>
          </a:xfrm>
          <a:prstGeom prst="rect">
            <a:avLst/>
          </a:prstGeom>
        </p:spPr>
        <p:txBody>
          <a:bodyPr wrap="square">
            <a:spAutoFit/>
          </a:bodyPr>
          <a:lstStyle/>
          <a:p>
            <a:r>
              <a:rPr lang="en-US" sz="1400" dirty="0">
                <a:hlinkClick r:id="rId4"/>
              </a:rPr>
              <a:t>Photo from    https://amormagazine.co.uk/development-in-a-relationship/</a:t>
            </a:r>
            <a:r>
              <a:rPr lang="en-US" sz="1400" dirty="0"/>
              <a:t> </a:t>
            </a:r>
          </a:p>
        </p:txBody>
      </p:sp>
    </p:spTree>
    <p:extLst>
      <p:ext uri="{BB962C8B-B14F-4D97-AF65-F5344CB8AC3E}">
        <p14:creationId xmlns:p14="http://schemas.microsoft.com/office/powerpoint/2010/main" val="1537469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Where to self help: Cyber Tip Line </a:t>
            </a:r>
          </a:p>
        </p:txBody>
      </p:sp>
      <p:sp>
        <p:nvSpPr>
          <p:cNvPr id="3" name="Content Placeholder 2"/>
          <p:cNvSpPr>
            <a:spLocks noGrp="1"/>
          </p:cNvSpPr>
          <p:nvPr>
            <p:ph idx="1"/>
          </p:nvPr>
        </p:nvSpPr>
        <p:spPr/>
        <p:txBody>
          <a:bodyPr/>
          <a:lstStyle/>
          <a:p>
            <a:r>
              <a:rPr lang="en-US" b="1" dirty="0"/>
              <a:t>TO REPORT CHILD PORNOGRAPHY, OBSCENITY, OR TO REPORT A CYBERCRIME: </a:t>
            </a:r>
            <a:r>
              <a:rPr lang="en-US" dirty="0"/>
              <a:t> </a:t>
            </a:r>
            <a:r>
              <a:rPr lang="en-US" b="1" dirty="0">
                <a:hlinkClick r:id="rId2"/>
              </a:rPr>
              <a:t>www.cybertipline.com</a:t>
            </a:r>
            <a:r>
              <a:rPr lang="en-US" b="1" dirty="0"/>
              <a:t> </a:t>
            </a:r>
            <a:br>
              <a:rPr lang="en-US" dirty="0"/>
            </a:br>
            <a:r>
              <a:rPr lang="en-US" dirty="0"/>
              <a:t>Or call: 1-800-THE-LOST (provided by the National Center for Missing and Exploited Children). The congressionally mandated </a:t>
            </a:r>
            <a:r>
              <a:rPr lang="en-US" dirty="0" err="1"/>
              <a:t>CyberTipline</a:t>
            </a:r>
            <a:r>
              <a:rPr lang="en-US" dirty="0"/>
              <a:t> is a reporting mechanism for cases of child sexual exploitation including child pornography, online enticement of children for sex acts, molestation of children outside the family, sex tourism of children, child victims of prostitution, and unsolicited obscene material sent to a child. Reports may be made 24 hours per day, 7 days per week. </a:t>
            </a:r>
          </a:p>
        </p:txBody>
      </p:sp>
    </p:spTree>
    <p:extLst>
      <p:ext uri="{BB962C8B-B14F-4D97-AF65-F5344CB8AC3E}">
        <p14:creationId xmlns:p14="http://schemas.microsoft.com/office/powerpoint/2010/main" val="323215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Appropriate amount of screen time </a:t>
            </a:r>
          </a:p>
        </p:txBody>
      </p:sp>
      <p:sp>
        <p:nvSpPr>
          <p:cNvPr id="3" name="Content Placeholder 2"/>
          <p:cNvSpPr>
            <a:spLocks noGrp="1"/>
          </p:cNvSpPr>
          <p:nvPr>
            <p:ph idx="1"/>
          </p:nvPr>
        </p:nvSpPr>
        <p:spPr/>
        <p:txBody>
          <a:bodyPr/>
          <a:lstStyle/>
          <a:p>
            <a:r>
              <a:rPr lang="en-US" dirty="0"/>
              <a:t>Kids and teens 5 to 18 years: Parents should place consistent limits on screen time, which includes TV, social media, and video games. </a:t>
            </a:r>
          </a:p>
          <a:p>
            <a:r>
              <a:rPr lang="en-US" dirty="0"/>
              <a:t>It is important for parents to assist their children have limits if their child has  not developed the impulse control to keep to it  on their own.</a:t>
            </a:r>
          </a:p>
          <a:p>
            <a:r>
              <a:rPr lang="en-US" dirty="0"/>
              <a:t> Media should not take the place of getting enough sleep and being physically active.</a:t>
            </a:r>
          </a:p>
          <a:p>
            <a:r>
              <a:rPr lang="en-US" dirty="0"/>
              <a:t>Not all screen time is “created equal”. It's up to parents to decide how (and how often) their teens use screens and whether screen time is positive or negative. For instance, time spent on homework or other educational activities might not need to be as restricted as time spent playing video games.</a:t>
            </a:r>
          </a:p>
          <a:p>
            <a:endParaRPr lang="en-US" dirty="0"/>
          </a:p>
          <a:p>
            <a:endParaRPr lang="en-US" dirty="0"/>
          </a:p>
        </p:txBody>
      </p:sp>
    </p:spTree>
    <p:extLst>
      <p:ext uri="{BB962C8B-B14F-4D97-AF65-F5344CB8AC3E}">
        <p14:creationId xmlns:p14="http://schemas.microsoft.com/office/powerpoint/2010/main" val="171759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you get help? </a:t>
            </a:r>
          </a:p>
        </p:txBody>
      </p:sp>
      <p:sp>
        <p:nvSpPr>
          <p:cNvPr id="3" name="Content Placeholder 2"/>
          <p:cNvSpPr>
            <a:spLocks noGrp="1"/>
          </p:cNvSpPr>
          <p:nvPr>
            <p:ph idx="1"/>
          </p:nvPr>
        </p:nvSpPr>
        <p:spPr/>
        <p:txBody>
          <a:bodyPr/>
          <a:lstStyle/>
          <a:p>
            <a:r>
              <a:rPr lang="en-US" b="1" dirty="0"/>
              <a:t>211 LA County Information- DIAL 211</a:t>
            </a:r>
          </a:p>
          <a:p>
            <a:r>
              <a:rPr lang="en-US" b="1" dirty="0"/>
              <a:t>Referral Services </a:t>
            </a:r>
          </a:p>
          <a:p>
            <a:r>
              <a:rPr lang="en-US" dirty="0">
                <a:hlinkClick r:id="rId3"/>
              </a:rPr>
              <a:t>www.healthycity.org</a:t>
            </a:r>
            <a:endParaRPr lang="en-US" dirty="0"/>
          </a:p>
          <a:p>
            <a:r>
              <a:rPr lang="en-US" b="1" dirty="0"/>
              <a:t>Foothill Family Service Intake</a:t>
            </a:r>
          </a:p>
          <a:p>
            <a:pPr marL="0" indent="0">
              <a:buNone/>
            </a:pPr>
            <a:r>
              <a:rPr lang="en-US" dirty="0"/>
              <a:t>      (626) 993-3000</a:t>
            </a:r>
          </a:p>
          <a:p>
            <a:endParaRPr lang="en-US" dirty="0"/>
          </a:p>
        </p:txBody>
      </p:sp>
    </p:spTree>
    <p:extLst>
      <p:ext uri="{BB962C8B-B14F-4D97-AF65-F5344CB8AC3E}">
        <p14:creationId xmlns:p14="http://schemas.microsoft.com/office/powerpoint/2010/main" val="1864235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p:txBody>
          <a:bodyPr/>
          <a:lstStyle/>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r>
              <a:rPr lang="en-US" sz="3200" dirty="0"/>
              <a:t>Please fill out the survey and let us know your opinion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797" y="1296537"/>
            <a:ext cx="3393004" cy="302980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7029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1143000" y="1748790"/>
            <a:ext cx="10146323" cy="4347210"/>
          </a:xfrm>
        </p:spPr>
        <p:txBody>
          <a:bodyPr>
            <a:normAutofit fontScale="85000" lnSpcReduction="20000"/>
          </a:bodyPr>
          <a:lstStyle/>
          <a:p>
            <a:r>
              <a:rPr lang="en-US" dirty="0">
                <a:hlinkClick r:id="rId3"/>
              </a:rPr>
              <a:t>https://www.consumer.ftc.gov/topics/protecting-kids-online</a:t>
            </a:r>
            <a:endParaRPr lang="en-US" dirty="0"/>
          </a:p>
          <a:p>
            <a:r>
              <a:rPr lang="en-US" dirty="0"/>
              <a:t> </a:t>
            </a:r>
            <a:r>
              <a:rPr lang="en-US" dirty="0">
                <a:hlinkClick r:id="rId4"/>
              </a:rPr>
              <a:t>https://www.familyorbit.com/blog/how-to-keep-your-family-safe-online-and-off/</a:t>
            </a:r>
            <a:endParaRPr lang="en-US" dirty="0"/>
          </a:p>
          <a:p>
            <a:r>
              <a:rPr lang="en-US" dirty="0"/>
              <a:t> </a:t>
            </a:r>
            <a:r>
              <a:rPr lang="en-US" dirty="0">
                <a:hlinkClick r:id="rId5"/>
              </a:rPr>
              <a:t>https://internetsafety101.org/</a:t>
            </a:r>
            <a:r>
              <a:rPr lang="en-US" dirty="0"/>
              <a:t> </a:t>
            </a:r>
          </a:p>
          <a:p>
            <a:r>
              <a:rPr lang="en-US" dirty="0">
                <a:hlinkClick r:id="rId6"/>
              </a:rPr>
              <a:t>http://www.eliberare.com/en/2015/05/4-methods-traffickers-use-to-recruit-their-victims-keep-your-eyes-wide-open/</a:t>
            </a:r>
            <a:r>
              <a:rPr lang="en-US" dirty="0"/>
              <a:t> </a:t>
            </a:r>
          </a:p>
          <a:p>
            <a:r>
              <a:rPr lang="en-US" dirty="0">
                <a:hlinkClick r:id="rId7"/>
              </a:rPr>
              <a:t>https://abcnews.go.com/Primetime/story?id=1596778&amp;page=1</a:t>
            </a:r>
            <a:r>
              <a:rPr lang="en-US" dirty="0"/>
              <a:t> </a:t>
            </a:r>
          </a:p>
          <a:p>
            <a:r>
              <a:rPr lang="en-US" u="sng" dirty="0">
                <a:solidFill>
                  <a:srgbClr val="FF9900"/>
                </a:solidFill>
              </a:rPr>
              <a:t>https://kidshealth.org/en/parents</a:t>
            </a:r>
          </a:p>
          <a:p>
            <a:r>
              <a:rPr lang="en-US" sz="2400" u="sng" dirty="0">
                <a:solidFill>
                  <a:srgbClr val="FF9900"/>
                </a:solidFill>
              </a:rPr>
              <a:t>https://www.aap.org/en-us/about-the-aap/aap-press-room/Pages/American-Academy-of-Pediatrics-Announces-New-Recommendations-for-Childrens-Media-Use.aspx</a:t>
            </a:r>
          </a:p>
          <a:p>
            <a:r>
              <a:rPr lang="en-US" sz="2400" u="sng" dirty="0">
                <a:solidFill>
                  <a:srgbClr val="FF9900"/>
                </a:solidFill>
              </a:rPr>
              <a:t>http://api.missingkids.org/cybertipline https://kidshealth.org/en/parents</a:t>
            </a:r>
          </a:p>
          <a:p>
            <a:r>
              <a:rPr lang="en-US" sz="2400" u="sng" dirty="0">
                <a:solidFill>
                  <a:srgbClr val="FF9900"/>
                </a:solidFill>
              </a:rPr>
              <a:t>https://www.nhlbi.nih.gov/health/educational/wecan/reduce-screen-time/index.htm</a:t>
            </a:r>
          </a:p>
          <a:p>
            <a:r>
              <a:rPr lang="en-US" sz="2400" u="sng" dirty="0">
                <a:solidFill>
                  <a:srgbClr val="FF9900"/>
                </a:solidFill>
              </a:rPr>
              <a:t>https://www.mayoclinic.org/healthy-lifestyle/childrens-health/in-depth/screen-time</a:t>
            </a:r>
          </a:p>
          <a:p>
            <a:endParaRPr lang="en-US" dirty="0"/>
          </a:p>
        </p:txBody>
      </p:sp>
    </p:spTree>
    <p:extLst>
      <p:ext uri="{BB962C8B-B14F-4D97-AF65-F5344CB8AC3E}">
        <p14:creationId xmlns:p14="http://schemas.microsoft.com/office/powerpoint/2010/main" val="407791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A07A-0040-1C44-AEF0-EB6B1F2E42F7}"/>
              </a:ext>
            </a:extLst>
          </p:cNvPr>
          <p:cNvSpPr>
            <a:spLocks noGrp="1"/>
          </p:cNvSpPr>
          <p:nvPr>
            <p:ph type="title"/>
          </p:nvPr>
        </p:nvSpPr>
        <p:spPr>
          <a:xfrm>
            <a:off x="863599" y="609600"/>
            <a:ext cx="10346267" cy="849923"/>
          </a:xfrm>
        </p:spPr>
        <p:txBody>
          <a:bodyPr/>
          <a:lstStyle/>
          <a:p>
            <a:r>
              <a:rPr lang="en-US" dirty="0"/>
              <a:t>Appropriate amounts of screen time by age </a:t>
            </a:r>
          </a:p>
        </p:txBody>
      </p:sp>
      <p:graphicFrame>
        <p:nvGraphicFramePr>
          <p:cNvPr id="4" name="Content Placeholder 3">
            <a:extLst>
              <a:ext uri="{FF2B5EF4-FFF2-40B4-BE49-F238E27FC236}">
                <a16:creationId xmlns:a16="http://schemas.microsoft.com/office/drawing/2014/main" id="{5207FC8E-74D8-2442-9D0B-556A2CA1F890}"/>
              </a:ext>
            </a:extLst>
          </p:cNvPr>
          <p:cNvGraphicFramePr>
            <a:graphicFrameLocks noGrp="1"/>
          </p:cNvGraphicFramePr>
          <p:nvPr>
            <p:ph idx="1"/>
            <p:extLst>
              <p:ext uri="{D42A27DB-BD31-4B8C-83A1-F6EECF244321}">
                <p14:modId xmlns:p14="http://schemas.microsoft.com/office/powerpoint/2010/main" val="713180148"/>
              </p:ext>
            </p:extLst>
          </p:nvPr>
        </p:nvGraphicFramePr>
        <p:xfrm>
          <a:off x="863599" y="1732280"/>
          <a:ext cx="10346268" cy="4797757"/>
        </p:xfrm>
        <a:graphic>
          <a:graphicData uri="http://schemas.openxmlformats.org/drawingml/2006/table">
            <a:tbl>
              <a:tblPr firstRow="1" bandRow="1">
                <a:tableStyleId>{5C22544A-7EE6-4342-B048-85BDC9FD1C3A}</a:tableStyleId>
              </a:tblPr>
              <a:tblGrid>
                <a:gridCol w="5173134">
                  <a:extLst>
                    <a:ext uri="{9D8B030D-6E8A-4147-A177-3AD203B41FA5}">
                      <a16:colId xmlns:a16="http://schemas.microsoft.com/office/drawing/2014/main" val="1309908180"/>
                    </a:ext>
                  </a:extLst>
                </a:gridCol>
                <a:gridCol w="5173134">
                  <a:extLst>
                    <a:ext uri="{9D8B030D-6E8A-4147-A177-3AD203B41FA5}">
                      <a16:colId xmlns:a16="http://schemas.microsoft.com/office/drawing/2014/main" val="1411521346"/>
                    </a:ext>
                  </a:extLst>
                </a:gridCol>
              </a:tblGrid>
              <a:tr h="353619">
                <a:tc>
                  <a:txBody>
                    <a:bodyPr/>
                    <a:lstStyle/>
                    <a:p>
                      <a:endParaRPr lang="en-US" dirty="0"/>
                    </a:p>
                  </a:txBody>
                  <a:tcPr/>
                </a:tc>
                <a:tc>
                  <a:txBody>
                    <a:bodyPr/>
                    <a:lstStyle/>
                    <a:p>
                      <a:endParaRPr lang="en-US"/>
                    </a:p>
                  </a:txBody>
                  <a:tcPr/>
                </a:tc>
                <a:extLst>
                  <a:ext uri="{0D108BD9-81ED-4DB2-BD59-A6C34878D82A}">
                    <a16:rowId xmlns:a16="http://schemas.microsoft.com/office/drawing/2014/main" val="4155480921"/>
                  </a:ext>
                </a:extLst>
              </a:tr>
              <a:tr h="884047">
                <a:tc>
                  <a:txBody>
                    <a:bodyPr/>
                    <a:lstStyle/>
                    <a:p>
                      <a:pPr fontAlgn="base"/>
                      <a:r>
                        <a:rPr lang="en-US" sz="1800" b="1" i="0" u="none" strike="noStrike" kern="1200" dirty="0">
                          <a:solidFill>
                            <a:schemeClr val="tx1"/>
                          </a:solidFill>
                          <a:effectLst/>
                          <a:latin typeface="+mn-lt"/>
                          <a:ea typeface="+mn-ea"/>
                          <a:cs typeface="+mn-cs"/>
                        </a:rPr>
                        <a:t>Babies and toddlers up to 18 months old:</a:t>
                      </a:r>
                      <a:r>
                        <a:rPr lang="en-US" sz="1800" b="0" i="0" u="none" strike="noStrike" kern="1200" dirty="0">
                          <a:solidFill>
                            <a:schemeClr val="tx1"/>
                          </a:solidFill>
                          <a:effectLst/>
                          <a:latin typeface="+mn-lt"/>
                          <a:ea typeface="+mn-ea"/>
                          <a:cs typeface="+mn-cs"/>
                        </a:rPr>
                        <a:t> </a:t>
                      </a:r>
                      <a:br>
                        <a:rPr lang="en-US" sz="1800" b="0" i="0" u="none" strike="noStrike" kern="1200" dirty="0">
                          <a:solidFill>
                            <a:schemeClr val="tx1"/>
                          </a:solidFill>
                          <a:effectLst/>
                          <a:latin typeface="+mn-lt"/>
                          <a:ea typeface="+mn-ea"/>
                          <a:cs typeface="+mn-cs"/>
                        </a:rPr>
                      </a:br>
                      <a:endParaRPr lang="en-US" sz="1800" b="0" i="0" u="none" strike="noStrike" kern="1200" dirty="0">
                        <a:solidFill>
                          <a:schemeClr val="tx1"/>
                        </a:solidFill>
                        <a:effectLst/>
                        <a:latin typeface="+mn-lt"/>
                        <a:ea typeface="+mn-ea"/>
                        <a:cs typeface="+mn-cs"/>
                      </a:endParaRPr>
                    </a:p>
                  </a:txBody>
                  <a:tcPr/>
                </a:tc>
                <a:tc>
                  <a:txBody>
                    <a:bodyPr/>
                    <a:lstStyle/>
                    <a:p>
                      <a:pPr fontAlgn="base"/>
                      <a:r>
                        <a:rPr lang="en-US" sz="1800" b="0" i="0" u="none" strike="noStrike" kern="1200" dirty="0">
                          <a:solidFill>
                            <a:schemeClr val="dk1"/>
                          </a:solidFill>
                          <a:effectLst/>
                          <a:latin typeface="+mn-lt"/>
                          <a:ea typeface="+mn-ea"/>
                          <a:cs typeface="+mn-cs"/>
                        </a:rPr>
                        <a:t>No screen time, with the exception of video-chatting with family and friends.</a:t>
                      </a:r>
                    </a:p>
                    <a:p>
                      <a:endParaRPr lang="en-US" dirty="0"/>
                    </a:p>
                  </a:txBody>
                  <a:tcPr/>
                </a:tc>
                <a:extLst>
                  <a:ext uri="{0D108BD9-81ED-4DB2-BD59-A6C34878D82A}">
                    <a16:rowId xmlns:a16="http://schemas.microsoft.com/office/drawing/2014/main" val="3628175422"/>
                  </a:ext>
                </a:extLst>
              </a:tr>
              <a:tr h="618833">
                <a:tc>
                  <a:txBody>
                    <a:bodyPr/>
                    <a:lstStyle/>
                    <a:p>
                      <a:pPr fontAlgn="base"/>
                      <a:r>
                        <a:rPr lang="en-US" sz="1800" b="1" i="0" u="sng" strike="noStrike" kern="1200" dirty="0">
                          <a:solidFill>
                            <a:schemeClr val="tx1"/>
                          </a:solidFill>
                          <a:effectLst/>
                          <a:latin typeface="+mn-lt"/>
                          <a:ea typeface="+mn-ea"/>
                          <a:cs typeface="+mn-cs"/>
                        </a:rPr>
                        <a:t>Toddlers</a:t>
                      </a:r>
                      <a:r>
                        <a:rPr lang="en-US" sz="1800" b="1" i="0" u="none" strike="noStrike" kern="1200" dirty="0">
                          <a:solidFill>
                            <a:schemeClr val="tx1"/>
                          </a:solidFill>
                          <a:effectLst/>
                          <a:latin typeface="+mn-lt"/>
                          <a:ea typeface="+mn-ea"/>
                          <a:cs typeface="+mn-cs"/>
                        </a:rPr>
                        <a:t> 18 months to 24 months:</a:t>
                      </a:r>
                      <a:r>
                        <a:rPr lang="en-US" sz="1800" b="0" i="0" u="none" strike="noStrike" kern="1200" dirty="0">
                          <a:solidFill>
                            <a:schemeClr val="tx1"/>
                          </a:solidFill>
                          <a:effectLst/>
                          <a:latin typeface="+mn-lt"/>
                          <a:ea typeface="+mn-ea"/>
                          <a:cs typeface="+mn-cs"/>
                        </a:rPr>
                        <a:t> </a:t>
                      </a:r>
                      <a:endParaRPr lang="en-US" u="none" dirty="0">
                        <a:solidFill>
                          <a:schemeClr val="tx1"/>
                        </a:solidFill>
                      </a:endParaRPr>
                    </a:p>
                  </a:txBody>
                  <a:tcPr/>
                </a:tc>
                <a:tc>
                  <a:txBody>
                    <a:bodyPr/>
                    <a:lstStyle/>
                    <a:p>
                      <a:pPr fontAlgn="base"/>
                      <a:r>
                        <a:rPr lang="en-US" sz="1800" b="0" i="0" u="none" strike="noStrike" kern="1200" dirty="0">
                          <a:solidFill>
                            <a:schemeClr val="dk1"/>
                          </a:solidFill>
                          <a:effectLst/>
                          <a:latin typeface="+mn-lt"/>
                          <a:ea typeface="+mn-ea"/>
                          <a:cs typeface="+mn-cs"/>
                        </a:rPr>
                        <a:t>Some screen time with a parent or caregiver. </a:t>
                      </a:r>
                    </a:p>
                    <a:p>
                      <a:endParaRPr lang="en-US" dirty="0"/>
                    </a:p>
                  </a:txBody>
                  <a:tcPr/>
                </a:tc>
                <a:extLst>
                  <a:ext uri="{0D108BD9-81ED-4DB2-BD59-A6C34878D82A}">
                    <a16:rowId xmlns:a16="http://schemas.microsoft.com/office/drawing/2014/main" val="2637664082"/>
                  </a:ext>
                </a:extLst>
              </a:tr>
              <a:tr h="1414477">
                <a:tc>
                  <a:txBody>
                    <a:bodyPr/>
                    <a:lstStyle/>
                    <a:p>
                      <a:pPr fontAlgn="base"/>
                      <a:r>
                        <a:rPr lang="en-US" sz="1800" b="1" i="0" u="none" strike="noStrike" kern="1200" dirty="0">
                          <a:solidFill>
                            <a:schemeClr val="tx1"/>
                          </a:solidFill>
                          <a:effectLst/>
                          <a:latin typeface="+mn-lt"/>
                          <a:ea typeface="+mn-ea"/>
                          <a:cs typeface="+mn-cs"/>
                        </a:rPr>
                        <a:t>Preschoolers: </a:t>
                      </a:r>
                    </a:p>
                  </a:txBody>
                  <a:tcPr/>
                </a:tc>
                <a:tc>
                  <a:txBody>
                    <a:bodyPr/>
                    <a:lstStyle/>
                    <a:p>
                      <a:pPr fontAlgn="base"/>
                      <a:r>
                        <a:rPr lang="en-US" sz="1800" b="0" i="0" u="none" strike="noStrike" kern="1200" dirty="0">
                          <a:solidFill>
                            <a:schemeClr val="dk1"/>
                          </a:solidFill>
                          <a:effectLst/>
                          <a:latin typeface="+mn-lt"/>
                          <a:ea typeface="+mn-ea"/>
                          <a:cs typeface="+mn-cs"/>
                        </a:rPr>
                        <a:t>No more than 1 hour a day of educational programming, together with a parent or other caregiver who can help them understand what they're seeing.</a:t>
                      </a:r>
                    </a:p>
                    <a:p>
                      <a:endParaRPr lang="en-US" dirty="0"/>
                    </a:p>
                  </a:txBody>
                  <a:tcPr/>
                </a:tc>
                <a:extLst>
                  <a:ext uri="{0D108BD9-81ED-4DB2-BD59-A6C34878D82A}">
                    <a16:rowId xmlns:a16="http://schemas.microsoft.com/office/drawing/2014/main" val="3446771277"/>
                  </a:ext>
                </a:extLst>
              </a:tr>
              <a:tr h="1414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tx1"/>
                          </a:solidFill>
                          <a:effectLst/>
                          <a:latin typeface="+mn-lt"/>
                          <a:ea typeface="+mn-ea"/>
                          <a:cs typeface="+mn-cs"/>
                        </a:rPr>
                        <a:t>Kids and teens 5 to 18 years: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Parents must set limits consisting of screen time, which includes TV, social networks, and video games. They should have time to get enough sleep and be physically active.</a:t>
                      </a:r>
                      <a:endParaRPr lang="en-US" dirty="0"/>
                    </a:p>
                  </a:txBody>
                  <a:tcPr/>
                </a:tc>
                <a:extLst>
                  <a:ext uri="{0D108BD9-81ED-4DB2-BD59-A6C34878D82A}">
                    <a16:rowId xmlns:a16="http://schemas.microsoft.com/office/drawing/2014/main" val="3512825319"/>
                  </a:ext>
                </a:extLst>
              </a:tr>
            </a:tbl>
          </a:graphicData>
        </a:graphic>
      </p:graphicFrame>
    </p:spTree>
    <p:extLst>
      <p:ext uri="{BB962C8B-B14F-4D97-AF65-F5344CB8AC3E}">
        <p14:creationId xmlns:p14="http://schemas.microsoft.com/office/powerpoint/2010/main" val="344644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too much screen time </a:t>
            </a:r>
          </a:p>
        </p:txBody>
      </p:sp>
      <p:sp>
        <p:nvSpPr>
          <p:cNvPr id="3" name="Content Placeholder 2"/>
          <p:cNvSpPr>
            <a:spLocks noGrp="1"/>
          </p:cNvSpPr>
          <p:nvPr>
            <p:ph idx="1"/>
          </p:nvPr>
        </p:nvSpPr>
        <p:spPr/>
        <p:txBody>
          <a:bodyPr/>
          <a:lstStyle/>
          <a:p>
            <a:r>
              <a:rPr lang="en-US" dirty="0"/>
              <a:t>Brain Development </a:t>
            </a:r>
          </a:p>
          <a:p>
            <a:r>
              <a:rPr lang="en-US" dirty="0"/>
              <a:t>Obesity</a:t>
            </a:r>
          </a:p>
          <a:p>
            <a:r>
              <a:rPr lang="en-US" dirty="0"/>
              <a:t>Irregular sleep schedules and shorter duration of sleep</a:t>
            </a:r>
          </a:p>
          <a:p>
            <a:r>
              <a:rPr lang="en-US" dirty="0"/>
              <a:t>Behavioral problems</a:t>
            </a:r>
          </a:p>
          <a:p>
            <a:r>
              <a:rPr lang="en-US" dirty="0"/>
              <a:t>Loss of social skills</a:t>
            </a:r>
          </a:p>
          <a:p>
            <a:r>
              <a:rPr lang="en-US" dirty="0"/>
              <a:t>Violence</a:t>
            </a:r>
          </a:p>
          <a:p>
            <a:r>
              <a:rPr lang="en-US" dirty="0"/>
              <a:t>Less time for play</a:t>
            </a:r>
          </a:p>
          <a:p>
            <a:endParaRPr lang="en-US" dirty="0"/>
          </a:p>
        </p:txBody>
      </p:sp>
    </p:spTree>
    <p:extLst>
      <p:ext uri="{BB962C8B-B14F-4D97-AF65-F5344CB8AC3E}">
        <p14:creationId xmlns:p14="http://schemas.microsoft.com/office/powerpoint/2010/main" val="3924454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Screen Time	</a:t>
            </a:r>
          </a:p>
        </p:txBody>
      </p:sp>
      <p:sp>
        <p:nvSpPr>
          <p:cNvPr id="3" name="Content Placeholder 2"/>
          <p:cNvSpPr>
            <a:spLocks noGrp="1"/>
          </p:cNvSpPr>
          <p:nvPr>
            <p:ph idx="1"/>
          </p:nvPr>
        </p:nvSpPr>
        <p:spPr>
          <a:xfrm>
            <a:off x="1143000" y="2057400"/>
            <a:ext cx="9872871" cy="3305908"/>
          </a:xfrm>
        </p:spPr>
        <p:txBody>
          <a:bodyPr/>
          <a:lstStyle/>
          <a:p>
            <a:r>
              <a:rPr lang="en-US" dirty="0"/>
              <a:t>Health experts say screen time at home should be limited to two hours or less per day.</a:t>
            </a:r>
          </a:p>
          <a:p>
            <a:r>
              <a:rPr lang="en-US" dirty="0"/>
              <a:t>Parents or caregivers can set rules that limit computer time, TV watching, and use of video games to reduce how much time is spent in front of a screen. </a:t>
            </a:r>
          </a:p>
          <a:p>
            <a:r>
              <a:rPr lang="en-US" dirty="0"/>
              <a:t>Make screen time a Reward, not a routine</a:t>
            </a:r>
          </a:p>
          <a:p>
            <a:r>
              <a:rPr lang="en-US" dirty="0"/>
              <a:t>Studies suggest that when parents set rules for the amount of media usage, children’s media use is almost three hours lower per day. </a:t>
            </a:r>
          </a:p>
          <a:p>
            <a:r>
              <a:rPr lang="en-US" dirty="0"/>
              <a:t>What might be some other benefits of limiting screen time not mentioned ?</a:t>
            </a:r>
          </a:p>
          <a:p>
            <a:endParaRPr lang="en-US" dirty="0"/>
          </a:p>
        </p:txBody>
      </p:sp>
    </p:spTree>
    <p:extLst>
      <p:ext uri="{BB962C8B-B14F-4D97-AF65-F5344CB8AC3E}">
        <p14:creationId xmlns:p14="http://schemas.microsoft.com/office/powerpoint/2010/main" val="275721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Cyberbullying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915" y="2094978"/>
            <a:ext cx="6918388" cy="4146615"/>
          </a:xfrm>
          <a:prstGeom prst="rect">
            <a:avLst/>
          </a:prstGeom>
        </p:spPr>
      </p:pic>
      <p:sp>
        <p:nvSpPr>
          <p:cNvPr id="3" name="Rectangle 2"/>
          <p:cNvSpPr/>
          <p:nvPr/>
        </p:nvSpPr>
        <p:spPr>
          <a:xfrm>
            <a:off x="2448915" y="6109001"/>
            <a:ext cx="7185415" cy="523220"/>
          </a:xfrm>
          <a:prstGeom prst="rect">
            <a:avLst/>
          </a:prstGeom>
        </p:spPr>
        <p:txBody>
          <a:bodyPr wrap="square">
            <a:spAutoFit/>
          </a:bodyPr>
          <a:lstStyle/>
          <a:p>
            <a:r>
              <a:rPr lang="en-US" sz="1400" dirty="0">
                <a:hlinkClick r:id="rId4"/>
              </a:rPr>
              <a:t>https://resourcelinkbce.wordpress.com/2013/07/19/cybersafety-with-great-power-comes-great-responsibility/</a:t>
            </a:r>
            <a:r>
              <a:rPr lang="en-US" sz="1400" dirty="0"/>
              <a:t> </a:t>
            </a:r>
          </a:p>
        </p:txBody>
      </p:sp>
    </p:spTree>
    <p:extLst>
      <p:ext uri="{BB962C8B-B14F-4D97-AF65-F5344CB8AC3E}">
        <p14:creationId xmlns:p14="http://schemas.microsoft.com/office/powerpoint/2010/main" val="123119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Help prevent cyberbullying </a:t>
            </a:r>
          </a:p>
        </p:txBody>
      </p:sp>
      <p:sp>
        <p:nvSpPr>
          <p:cNvPr id="3" name="Content Placeholder 2"/>
          <p:cNvSpPr>
            <a:spLocks noGrp="1"/>
          </p:cNvSpPr>
          <p:nvPr>
            <p:ph sz="half" idx="1"/>
          </p:nvPr>
        </p:nvSpPr>
        <p:spPr>
          <a:xfrm>
            <a:off x="1143000" y="2042011"/>
            <a:ext cx="4754880" cy="4023360"/>
          </a:xfrm>
        </p:spPr>
        <p:txBody>
          <a:bodyPr/>
          <a:lstStyle/>
          <a:p>
            <a:r>
              <a:rPr lang="en-US" dirty="0"/>
              <a:t>Talk to your kids about bullying; tell your kids they can’t hide behind the words they type and the images they post. </a:t>
            </a:r>
          </a:p>
          <a:p>
            <a:r>
              <a:rPr lang="en-US" dirty="0"/>
              <a:t>Hurtful messages not only make the target feel bad, but also makes the sender look bad. </a:t>
            </a:r>
          </a:p>
          <a:p>
            <a:r>
              <a:rPr lang="en-US" dirty="0"/>
              <a:t>Recognize the signs of cyberbullying  </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60500" y="1965960"/>
            <a:ext cx="4374304" cy="4022725"/>
          </a:xfrm>
        </p:spPr>
      </p:pic>
      <p:sp>
        <p:nvSpPr>
          <p:cNvPr id="4" name="Rectangle 3"/>
          <p:cNvSpPr/>
          <p:nvPr/>
        </p:nvSpPr>
        <p:spPr>
          <a:xfrm>
            <a:off x="1143000" y="6064736"/>
            <a:ext cx="7404652" cy="307777"/>
          </a:xfrm>
          <a:prstGeom prst="rect">
            <a:avLst/>
          </a:prstGeom>
        </p:spPr>
        <p:txBody>
          <a:bodyPr wrap="square">
            <a:spAutoFit/>
          </a:bodyPr>
          <a:lstStyle/>
          <a:p>
            <a:r>
              <a:rPr lang="en-US" sz="1400" dirty="0">
                <a:hlinkClick r:id="rId4"/>
              </a:rPr>
              <a:t>https://study.com/academy/lesson/how-to-start-an-anti-bullying-campaign.html</a:t>
            </a:r>
            <a:r>
              <a:rPr lang="en-US" sz="1400" dirty="0"/>
              <a:t> </a:t>
            </a:r>
          </a:p>
        </p:txBody>
      </p:sp>
    </p:spTree>
    <p:extLst>
      <p:ext uri="{BB962C8B-B14F-4D97-AF65-F5344CB8AC3E}">
        <p14:creationId xmlns:p14="http://schemas.microsoft.com/office/powerpoint/2010/main" val="2366136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Kids and virtual worlds </a:t>
            </a:r>
          </a:p>
        </p:txBody>
      </p:sp>
      <p:sp>
        <p:nvSpPr>
          <p:cNvPr id="3" name="Content Placeholder 2"/>
          <p:cNvSpPr>
            <a:spLocks noGrp="1"/>
          </p:cNvSpPr>
          <p:nvPr>
            <p:ph sz="half" idx="1"/>
          </p:nvPr>
        </p:nvSpPr>
        <p:spPr>
          <a:xfrm>
            <a:off x="1143000" y="1965961"/>
            <a:ext cx="4754880" cy="3863340"/>
          </a:xfrm>
        </p:spPr>
        <p:txBody>
          <a:bodyPr>
            <a:normAutofit/>
          </a:bodyPr>
          <a:lstStyle/>
          <a:p>
            <a:r>
              <a:rPr lang="en-US" dirty="0"/>
              <a:t>Virtual worlds are computer-simulated online “places” where people use avatars- graphic characters- to represent themselves. </a:t>
            </a:r>
          </a:p>
          <a:p>
            <a:r>
              <a:rPr lang="en-US" dirty="0"/>
              <a:t>Some virtual worlds are intended for children; there are built-in protections to keep their experience age appropriate.</a:t>
            </a:r>
          </a:p>
          <a:p>
            <a:r>
              <a:rPr lang="en-US" dirty="0"/>
              <a:t>Others are designed for adults. </a:t>
            </a:r>
          </a:p>
          <a:p>
            <a:pPr marL="45720" indent="0">
              <a:buNone/>
            </a:pPr>
            <a:endParaRPr lang="en-US" dirty="0"/>
          </a:p>
          <a:p>
            <a:endParaRPr lang="en-US" dirty="0"/>
          </a:p>
          <a:p>
            <a:pPr marL="45720" indent="0">
              <a:buNone/>
            </a:pP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7450" y="2085171"/>
            <a:ext cx="4754563" cy="3967183"/>
          </a:xfrm>
        </p:spPr>
      </p:pic>
      <p:sp>
        <p:nvSpPr>
          <p:cNvPr id="4" name="Rectangle 3"/>
          <p:cNvSpPr/>
          <p:nvPr/>
        </p:nvSpPr>
        <p:spPr>
          <a:xfrm>
            <a:off x="857250" y="6052354"/>
            <a:ext cx="6229350" cy="307777"/>
          </a:xfrm>
          <a:prstGeom prst="rect">
            <a:avLst/>
          </a:prstGeom>
        </p:spPr>
        <p:txBody>
          <a:bodyPr wrap="square">
            <a:spAutoFit/>
          </a:bodyPr>
          <a:lstStyle/>
          <a:p>
            <a:r>
              <a:rPr lang="en-US" sz="1400" dirty="0">
                <a:hlinkClick r:id="rId4"/>
              </a:rPr>
              <a:t>Photo from       http://www.raphkoster.com/2010/02/26/are-virtual-worlds-over/</a:t>
            </a:r>
            <a:r>
              <a:rPr lang="en-US" sz="1400" dirty="0"/>
              <a:t> </a:t>
            </a:r>
          </a:p>
        </p:txBody>
      </p:sp>
    </p:spTree>
    <p:extLst>
      <p:ext uri="{BB962C8B-B14F-4D97-AF65-F5344CB8AC3E}">
        <p14:creationId xmlns:p14="http://schemas.microsoft.com/office/powerpoint/2010/main" val="134440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Talk to your kids and stay engaged </a:t>
            </a:r>
          </a:p>
        </p:txBody>
      </p:sp>
      <p:sp>
        <p:nvSpPr>
          <p:cNvPr id="3" name="Content Placeholder 2"/>
          <p:cNvSpPr>
            <a:spLocks noGrp="1"/>
          </p:cNvSpPr>
          <p:nvPr>
            <p:ph sz="half" idx="1"/>
          </p:nvPr>
        </p:nvSpPr>
        <p:spPr/>
        <p:txBody>
          <a:bodyPr/>
          <a:lstStyle/>
          <a:p>
            <a:r>
              <a:rPr lang="en-US" dirty="0"/>
              <a:t>The anonymity that avatars provide can encourage people to “act out” behaviors that may be considered inappropriate. </a:t>
            </a:r>
          </a:p>
          <a:p>
            <a:r>
              <a:rPr lang="en-US" dirty="0"/>
              <a:t>Visitors may find the online equivalent of a red-light with simulated sexual activity or violence.  </a:t>
            </a:r>
          </a:p>
        </p:txBody>
      </p:sp>
      <p:sp>
        <p:nvSpPr>
          <p:cNvPr id="5" name="Content Placeholder 4"/>
          <p:cNvSpPr>
            <a:spLocks noGrp="1"/>
          </p:cNvSpPr>
          <p:nvPr>
            <p:ph sz="half" idx="2"/>
          </p:nvPr>
        </p:nvSpPr>
        <p:spPr>
          <a:xfrm>
            <a:off x="6175332" y="2057400"/>
            <a:ext cx="4847160" cy="3630039"/>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334" y="2103118"/>
            <a:ext cx="4647156" cy="3538601"/>
          </a:xfrm>
          <a:prstGeom prst="rect">
            <a:avLst/>
          </a:prstGeom>
        </p:spPr>
      </p:pic>
      <p:sp>
        <p:nvSpPr>
          <p:cNvPr id="7" name="Rectangle 6"/>
          <p:cNvSpPr/>
          <p:nvPr/>
        </p:nvSpPr>
        <p:spPr>
          <a:xfrm>
            <a:off x="1630016" y="6080759"/>
            <a:ext cx="8382664" cy="307777"/>
          </a:xfrm>
          <a:prstGeom prst="rect">
            <a:avLst/>
          </a:prstGeom>
        </p:spPr>
        <p:txBody>
          <a:bodyPr wrap="square">
            <a:spAutoFit/>
          </a:bodyPr>
          <a:lstStyle/>
          <a:p>
            <a:r>
              <a:rPr lang="en-US" sz="1400" dirty="0">
                <a:hlinkClick r:id="rId4"/>
              </a:rPr>
              <a:t>Photo from     http://hrdevelopmentinfo.com/staying-connected-how-social-media-is-changing-adult-learning/</a:t>
            </a:r>
            <a:r>
              <a:rPr lang="en-US" sz="1400" dirty="0"/>
              <a:t> </a:t>
            </a:r>
          </a:p>
        </p:txBody>
      </p:sp>
    </p:spTree>
    <p:extLst>
      <p:ext uri="{BB962C8B-B14F-4D97-AF65-F5344CB8AC3E}">
        <p14:creationId xmlns:p14="http://schemas.microsoft.com/office/powerpoint/2010/main" val="1459760774"/>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1788</TotalTime>
  <Words>2883</Words>
  <Application>Microsoft Office PowerPoint</Application>
  <PresentationFormat>Widescreen</PresentationFormat>
  <Paragraphs>217</Paragraphs>
  <Slides>22</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Corbel</vt:lpstr>
      <vt:lpstr>Basis</vt:lpstr>
      <vt:lpstr>The Dangers of unmonitored internet access for children</vt:lpstr>
      <vt:lpstr>Appropriate amount of screen time </vt:lpstr>
      <vt:lpstr>Appropriate amounts of screen time by age </vt:lpstr>
      <vt:lpstr>Effects of too much screen time </vt:lpstr>
      <vt:lpstr>Reduce Screen Time </vt:lpstr>
      <vt:lpstr>Cyberbullying </vt:lpstr>
      <vt:lpstr>Help prevent cyberbullying </vt:lpstr>
      <vt:lpstr>Kids and virtual worlds </vt:lpstr>
      <vt:lpstr>Talk to your kids and stay engaged </vt:lpstr>
      <vt:lpstr>Online Predators</vt:lpstr>
      <vt:lpstr>Warning signs</vt:lpstr>
      <vt:lpstr>Who do traffickers target? </vt:lpstr>
      <vt:lpstr>How can I protect my child?</vt:lpstr>
      <vt:lpstr>How to talk to your kids about internet predators</vt:lpstr>
      <vt:lpstr>Sharing Personal Information</vt:lpstr>
      <vt:lpstr>Talk to your kids </vt:lpstr>
      <vt:lpstr>Talk early and often </vt:lpstr>
      <vt:lpstr>Create an honest, open environment </vt:lpstr>
      <vt:lpstr>Where to self help: Cyber Tip Line </vt:lpstr>
      <vt:lpstr>Where can you get help? </vt:lpstr>
      <vt:lpstr>Questions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Dangers of unmonitored internet access for children</dc:title>
  <dc:creator>Ana Sanchez Marroquin</dc:creator>
  <cp:lastModifiedBy>Kate Chambers</cp:lastModifiedBy>
  <cp:revision>84</cp:revision>
  <dcterms:created xsi:type="dcterms:W3CDTF">2018-09-20T02:32:14Z</dcterms:created>
  <dcterms:modified xsi:type="dcterms:W3CDTF">2022-04-27T19:47:09Z</dcterms:modified>
</cp:coreProperties>
</file>